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8288000" cy="10287000"/>
  <p:notesSz cx="6858000" cy="9144000"/>
  <p:embeddedFontLst>
    <p:embeddedFont>
      <p:font typeface="Barlow" panose="020F0502020204030204" pitchFamily="2" charset="0"/>
      <p:regular r:id="rId17"/>
    </p:embeddedFont>
    <p:embeddedFont>
      <p:font typeface="Barlow Bold" panose="020B0604020202020204" charset="0"/>
      <p:regular r:id="rId18"/>
    </p:embeddedFont>
    <p:embeddedFont>
      <p:font typeface="Barlow Medium" panose="020F0502020204030204" pitchFamily="2" charset="0"/>
      <p:regular r:id="rId19"/>
    </p:embeddedFont>
    <p:embeddedFont>
      <p:font typeface="Barlow Semi-Bold" panose="020B0604020202020204" charset="0"/>
      <p:regular r:id="rId20"/>
    </p:embeddedFont>
    <p:embeddedFont>
      <p:font typeface="Canva Sans" panose="020B0604020202020204" charset="0"/>
      <p:regular r:id="rId21"/>
    </p:embeddedFont>
    <p:embeddedFont>
      <p:font typeface="Gare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7.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B6BC"/>
        </a:solidFill>
        <a:effectLst/>
      </p:bgPr>
    </p:bg>
    <p:spTree>
      <p:nvGrpSpPr>
        <p:cNvPr id="1" name=""/>
        <p:cNvGrpSpPr/>
        <p:nvPr/>
      </p:nvGrpSpPr>
      <p:grpSpPr>
        <a:xfrm>
          <a:off x="0" y="0"/>
          <a:ext cx="0" cy="0"/>
          <a:chOff x="0" y="0"/>
          <a:chExt cx="0" cy="0"/>
        </a:xfrm>
      </p:grpSpPr>
      <p:sp>
        <p:nvSpPr>
          <p:cNvPr id="2" name="Freeform 2"/>
          <p:cNvSpPr/>
          <p:nvPr/>
        </p:nvSpPr>
        <p:spPr>
          <a:xfrm>
            <a:off x="0" y="419100"/>
            <a:ext cx="9601200" cy="9601200"/>
          </a:xfrm>
          <a:custGeom>
            <a:avLst/>
            <a:gdLst/>
            <a:ahLst/>
            <a:cxnLst/>
            <a:rect l="l" t="t" r="r" b="b"/>
            <a:pathLst>
              <a:path w="9601200" h="9601200">
                <a:moveTo>
                  <a:pt x="0" y="0"/>
                </a:moveTo>
                <a:lnTo>
                  <a:pt x="9601200" y="0"/>
                </a:lnTo>
                <a:lnTo>
                  <a:pt x="9601200" y="9601200"/>
                </a:lnTo>
                <a:lnTo>
                  <a:pt x="0" y="9601200"/>
                </a:lnTo>
                <a:lnTo>
                  <a:pt x="0" y="0"/>
                </a:lnTo>
                <a:close/>
              </a:path>
            </a:pathLst>
          </a:custGeom>
          <a:blipFill>
            <a:blip r:embed="rId2">
              <a:extLst>
                <a:ext uri="{96DAC541-7B7A-43D3-8B79-37D633B846F1}">
                  <asvg:svgBlip xmlns:asvg="http://schemas.microsoft.com/office/drawing/2016/SVG/main" r:embed="rId3"/>
                </a:ext>
              </a:extLst>
            </a:blip>
            <a:stretch>
              <a:fillRect l="-35381" t="-13131" b="-22250"/>
            </a:stretch>
          </a:blipFill>
        </p:spPr>
        <p:txBody>
          <a:bodyPr/>
          <a:lstStyle/>
          <a:p>
            <a:endParaRPr lang="en-KE"/>
          </a:p>
        </p:txBody>
      </p:sp>
      <p:sp>
        <p:nvSpPr>
          <p:cNvPr id="3" name="Freeform 3"/>
          <p:cNvSpPr/>
          <p:nvPr/>
        </p:nvSpPr>
        <p:spPr>
          <a:xfrm>
            <a:off x="303663" y="143884"/>
            <a:ext cx="1837509" cy="1837509"/>
          </a:xfrm>
          <a:custGeom>
            <a:avLst/>
            <a:gdLst/>
            <a:ahLst/>
            <a:cxnLst/>
            <a:rect l="l" t="t" r="r" b="b"/>
            <a:pathLst>
              <a:path w="1837509" h="1837509">
                <a:moveTo>
                  <a:pt x="0" y="0"/>
                </a:moveTo>
                <a:lnTo>
                  <a:pt x="1837510" y="0"/>
                </a:lnTo>
                <a:lnTo>
                  <a:pt x="1837510" y="1837510"/>
                </a:lnTo>
                <a:lnTo>
                  <a:pt x="0" y="1837510"/>
                </a:lnTo>
                <a:lnTo>
                  <a:pt x="0" y="0"/>
                </a:lnTo>
                <a:close/>
              </a:path>
            </a:pathLst>
          </a:custGeom>
          <a:blipFill>
            <a:blip r:embed="rId4"/>
            <a:stretch>
              <a:fillRect/>
            </a:stretch>
          </a:blipFill>
        </p:spPr>
        <p:txBody>
          <a:bodyPr/>
          <a:lstStyle/>
          <a:p>
            <a:endParaRPr lang="en-KE"/>
          </a:p>
        </p:txBody>
      </p:sp>
      <p:sp>
        <p:nvSpPr>
          <p:cNvPr id="4" name="Freeform 4"/>
          <p:cNvSpPr/>
          <p:nvPr/>
        </p:nvSpPr>
        <p:spPr>
          <a:xfrm>
            <a:off x="9877663" y="782300"/>
            <a:ext cx="7381637" cy="8813350"/>
          </a:xfrm>
          <a:custGeom>
            <a:avLst/>
            <a:gdLst/>
            <a:ahLst/>
            <a:cxnLst/>
            <a:rect l="l" t="t" r="r" b="b"/>
            <a:pathLst>
              <a:path w="7381637" h="8813350">
                <a:moveTo>
                  <a:pt x="0" y="0"/>
                </a:moveTo>
                <a:lnTo>
                  <a:pt x="7381637" y="0"/>
                </a:lnTo>
                <a:lnTo>
                  <a:pt x="7381637" y="8813350"/>
                </a:lnTo>
                <a:lnTo>
                  <a:pt x="0" y="8813350"/>
                </a:lnTo>
                <a:lnTo>
                  <a:pt x="0" y="0"/>
                </a:lnTo>
                <a:close/>
              </a:path>
            </a:pathLst>
          </a:custGeom>
          <a:blipFill>
            <a:blip r:embed="rId5"/>
            <a:stretch>
              <a:fillRect l="-10081" r="-9313"/>
            </a:stretch>
          </a:blipFill>
        </p:spPr>
        <p:txBody>
          <a:bodyPr/>
          <a:lstStyle/>
          <a:p>
            <a:endParaRPr lang="en-KE"/>
          </a:p>
        </p:txBody>
      </p:sp>
      <p:sp>
        <p:nvSpPr>
          <p:cNvPr id="5" name="TextBox 5"/>
          <p:cNvSpPr txBox="1"/>
          <p:nvPr/>
        </p:nvSpPr>
        <p:spPr>
          <a:xfrm>
            <a:off x="1028700" y="2651125"/>
            <a:ext cx="6994911" cy="5118101"/>
          </a:xfrm>
          <a:prstGeom prst="rect">
            <a:avLst/>
          </a:prstGeom>
        </p:spPr>
        <p:txBody>
          <a:bodyPr lIns="0" tIns="0" rIns="0" bIns="0" rtlCol="0" anchor="t">
            <a:spAutoFit/>
          </a:bodyPr>
          <a:lstStyle/>
          <a:p>
            <a:pPr algn="l">
              <a:lnSpc>
                <a:spcPts val="8000"/>
              </a:lnSpc>
            </a:pPr>
            <a:r>
              <a:rPr lang="en-US" sz="8000" b="1">
                <a:solidFill>
                  <a:srgbClr val="000000"/>
                </a:solidFill>
                <a:latin typeface="Barlow Semi-Bold"/>
                <a:ea typeface="Barlow Semi-Bold"/>
                <a:cs typeface="Barlow Semi-Bold"/>
                <a:sym typeface="Barlow Semi-Bold"/>
              </a:rPr>
              <a:t>InventaPOS</a:t>
            </a:r>
          </a:p>
          <a:p>
            <a:pPr algn="l">
              <a:lnSpc>
                <a:spcPts val="8000"/>
              </a:lnSpc>
            </a:pPr>
            <a:endParaRPr lang="en-US" sz="8000" b="1">
              <a:solidFill>
                <a:srgbClr val="000000"/>
              </a:solidFill>
              <a:latin typeface="Barlow Semi-Bold"/>
              <a:ea typeface="Barlow Semi-Bold"/>
              <a:cs typeface="Barlow Semi-Bold"/>
              <a:sym typeface="Barlow Semi-Bold"/>
            </a:endParaRPr>
          </a:p>
          <a:p>
            <a:pPr algn="l">
              <a:lnSpc>
                <a:spcPts val="8000"/>
              </a:lnSpc>
            </a:pPr>
            <a:r>
              <a:rPr lang="en-US" sz="8000" b="1">
                <a:solidFill>
                  <a:srgbClr val="000000"/>
                </a:solidFill>
                <a:latin typeface="Barlow Semi-Bold"/>
                <a:ea typeface="Barlow Semi-Bold"/>
                <a:cs typeface="Barlow Semi-Bold"/>
                <a:sym typeface="Barlow Semi-Bold"/>
              </a:rPr>
              <a:t>Smarter Retail Starts Here</a:t>
            </a:r>
          </a:p>
          <a:p>
            <a:pPr algn="l">
              <a:lnSpc>
                <a:spcPts val="8000"/>
              </a:lnSpc>
            </a:pPr>
            <a:endParaRPr lang="en-US" sz="8000" b="1">
              <a:solidFill>
                <a:srgbClr val="000000"/>
              </a:solidFill>
              <a:latin typeface="Barlow Semi-Bold"/>
              <a:ea typeface="Barlow Semi-Bold"/>
              <a:cs typeface="Barlow Semi-Bold"/>
              <a:sym typeface="Barlow Semi-Bold"/>
            </a:endParaRPr>
          </a:p>
        </p:txBody>
      </p:sp>
      <p:sp>
        <p:nvSpPr>
          <p:cNvPr id="6" name="TextBox 6"/>
          <p:cNvSpPr txBox="1"/>
          <p:nvPr/>
        </p:nvSpPr>
        <p:spPr>
          <a:xfrm>
            <a:off x="629257" y="9576600"/>
            <a:ext cx="798886" cy="347980"/>
          </a:xfrm>
          <a:prstGeom prst="rect">
            <a:avLst/>
          </a:prstGeom>
        </p:spPr>
        <p:txBody>
          <a:bodyPr lIns="0" tIns="0" rIns="0" bIns="0" rtlCol="0" anchor="t">
            <a:spAutoFit/>
          </a:bodyPr>
          <a:lstStyle/>
          <a:p>
            <a:pPr algn="l">
              <a:lnSpc>
                <a:spcPts val="2749"/>
              </a:lnSpc>
            </a:pPr>
            <a:r>
              <a:rPr lang="en-US" sz="2199" b="1">
                <a:solidFill>
                  <a:srgbClr val="90113E"/>
                </a:solidFill>
                <a:latin typeface="Barlow Semi-Bold"/>
                <a:ea typeface="Barlow Semi-Bold"/>
                <a:cs typeface="Barlow Semi-Bold"/>
                <a:sym typeface="Barlow Semi-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341197" cy="10287000"/>
            <a:chOff x="0" y="0"/>
            <a:chExt cx="12454930" cy="13716000"/>
          </a:xfrm>
        </p:grpSpPr>
        <p:sp>
          <p:nvSpPr>
            <p:cNvPr id="3" name="AutoShape 3"/>
            <p:cNvSpPr/>
            <p:nvPr/>
          </p:nvSpPr>
          <p:spPr>
            <a:xfrm>
              <a:off x="0" y="0"/>
              <a:ext cx="12454930" cy="13716000"/>
            </a:xfrm>
            <a:prstGeom prst="rect">
              <a:avLst/>
            </a:prstGeom>
            <a:solidFill>
              <a:srgbClr val="0BB6BC"/>
            </a:solidFill>
          </p:spPr>
          <p:txBody>
            <a:bodyPr/>
            <a:lstStyle/>
            <a:p>
              <a:endParaRPr lang="en-KE"/>
            </a:p>
          </p:txBody>
        </p:sp>
      </p:grpSp>
      <p:sp>
        <p:nvSpPr>
          <p:cNvPr id="4" name="Freeform 4"/>
          <p:cNvSpPr/>
          <p:nvPr/>
        </p:nvSpPr>
        <p:spPr>
          <a:xfrm>
            <a:off x="1028700" y="2583708"/>
            <a:ext cx="6200420" cy="6200420"/>
          </a:xfrm>
          <a:custGeom>
            <a:avLst/>
            <a:gdLst/>
            <a:ahLst/>
            <a:cxnLst/>
            <a:rect l="l" t="t" r="r" b="b"/>
            <a:pathLst>
              <a:path w="6200420" h="6200420">
                <a:moveTo>
                  <a:pt x="0" y="0"/>
                </a:moveTo>
                <a:lnTo>
                  <a:pt x="6200420" y="0"/>
                </a:lnTo>
                <a:lnTo>
                  <a:pt x="6200420" y="6200420"/>
                </a:lnTo>
                <a:lnTo>
                  <a:pt x="0" y="6200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5" name="TextBox 5"/>
          <p:cNvSpPr txBox="1"/>
          <p:nvPr/>
        </p:nvSpPr>
        <p:spPr>
          <a:xfrm>
            <a:off x="1028700" y="404813"/>
            <a:ext cx="14733814" cy="1238250"/>
          </a:xfrm>
          <a:prstGeom prst="rect">
            <a:avLst/>
          </a:prstGeom>
        </p:spPr>
        <p:txBody>
          <a:bodyPr lIns="0" tIns="0" rIns="0" bIns="0" rtlCol="0" anchor="t">
            <a:spAutoFit/>
          </a:bodyPr>
          <a:lstStyle/>
          <a:p>
            <a:pPr marL="0" lvl="0" indent="0" algn="l">
              <a:lnSpc>
                <a:spcPts val="9719"/>
              </a:lnSpc>
            </a:pPr>
            <a:r>
              <a:rPr lang="en-US" sz="8099" b="1">
                <a:solidFill>
                  <a:srgbClr val="0BB6BC"/>
                </a:solidFill>
                <a:latin typeface="Barlow Semi-Bold"/>
                <a:ea typeface="Barlow Semi-Bold"/>
                <a:cs typeface="Barlow Semi-Bold"/>
                <a:sym typeface="Barlow Semi-Bold"/>
              </a:rPr>
              <a:t>Business Model</a:t>
            </a:r>
          </a:p>
        </p:txBody>
      </p:sp>
      <p:sp>
        <p:nvSpPr>
          <p:cNvPr id="6" name="TextBox 6"/>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
        <p:nvSpPr>
          <p:cNvPr id="7" name="TextBox 7"/>
          <p:cNvSpPr txBox="1"/>
          <p:nvPr/>
        </p:nvSpPr>
        <p:spPr>
          <a:xfrm>
            <a:off x="9639067" y="357188"/>
            <a:ext cx="7810733" cy="11984119"/>
          </a:xfrm>
          <a:prstGeom prst="rect">
            <a:avLst/>
          </a:prstGeom>
        </p:spPr>
        <p:txBody>
          <a:bodyPr lIns="0" tIns="0" rIns="0" bIns="0" rtlCol="0" anchor="t">
            <a:spAutoFit/>
          </a:bodyPr>
          <a:lstStyle/>
          <a:p>
            <a:pPr algn="ctr">
              <a:lnSpc>
                <a:spcPts val="4184"/>
              </a:lnSpc>
            </a:pPr>
            <a:endParaRPr/>
          </a:p>
          <a:p>
            <a:pPr algn="ctr">
              <a:lnSpc>
                <a:spcPts val="4184"/>
              </a:lnSpc>
            </a:pPr>
            <a:endParaRPr/>
          </a:p>
          <a:p>
            <a:pPr algn="ctr">
              <a:lnSpc>
                <a:spcPts val="4184"/>
              </a:lnSpc>
            </a:pPr>
            <a:endParaRPr/>
          </a:p>
          <a:p>
            <a:pPr algn="ctr">
              <a:lnSpc>
                <a:spcPts val="4184"/>
              </a:lnSpc>
            </a:pPr>
            <a:endParaRPr/>
          </a:p>
          <a:p>
            <a:pPr algn="ctr">
              <a:lnSpc>
                <a:spcPts val="4184"/>
              </a:lnSpc>
            </a:pPr>
            <a:endParaRPr/>
          </a:p>
          <a:p>
            <a:pPr algn="ctr">
              <a:lnSpc>
                <a:spcPts val="4184"/>
              </a:lnSpc>
            </a:pPr>
            <a:r>
              <a:rPr lang="en-US" sz="2988" spc="14">
                <a:solidFill>
                  <a:srgbClr val="000000"/>
                </a:solidFill>
                <a:latin typeface="Canva Sans"/>
                <a:ea typeface="Canva Sans"/>
                <a:cs typeface="Canva Sans"/>
                <a:sym typeface="Canva Sans"/>
              </a:rPr>
              <a:t>Our revenue model is subscription-based, offering a freemium tier with optional upgrades to premium features. We plan to charge monthly or annual fees for premium users, and offer add-ons such as custom analytics packages, priority support, and e-commerce store setup assistance.</a:t>
            </a: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8231"/>
              </a:lnSpc>
            </a:pPr>
            <a:endParaRPr lang="en-US" sz="2988" spc="14">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902317" cy="10287000"/>
          </a:xfrm>
          <a:prstGeom prst="rect">
            <a:avLst/>
          </a:prstGeom>
          <a:solidFill>
            <a:srgbClr val="90113E"/>
          </a:solidFill>
        </p:spPr>
        <p:txBody>
          <a:bodyPr/>
          <a:lstStyle/>
          <a:p>
            <a:endParaRPr lang="en-KE"/>
          </a:p>
        </p:txBody>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
        <p:nvSpPr>
          <p:cNvPr id="4" name="TextBox 4"/>
          <p:cNvSpPr txBox="1"/>
          <p:nvPr/>
        </p:nvSpPr>
        <p:spPr>
          <a:xfrm>
            <a:off x="2176755" y="2579698"/>
            <a:ext cx="11683751" cy="10451949"/>
          </a:xfrm>
          <a:prstGeom prst="rect">
            <a:avLst/>
          </a:prstGeom>
        </p:spPr>
        <p:txBody>
          <a:bodyPr lIns="0" tIns="0" rIns="0" bIns="0" rtlCol="0" anchor="t">
            <a:spAutoFit/>
          </a:bodyPr>
          <a:lstStyle/>
          <a:p>
            <a:pPr algn="l">
              <a:lnSpc>
                <a:spcPts val="5021"/>
              </a:lnSpc>
            </a:pPr>
            <a:r>
              <a:rPr lang="en-US" sz="3586">
                <a:solidFill>
                  <a:srgbClr val="000000"/>
                </a:solidFill>
                <a:latin typeface="Canva Sans"/>
                <a:ea typeface="Canva Sans"/>
                <a:cs typeface="Canva Sans"/>
                <a:sym typeface="Canva Sans"/>
              </a:rPr>
              <a:t>We plan to reach customers through targeted digital marketing (Google Ads, Facebook, and Instagram), partnerships with business associations, collaborations with local banks and microfinance institutions, and reseller programs for IT companies targeting SMEs. Early adopters will be engaged via a freemium campaign with easy upgrade paths</a:t>
            </a: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p:txBody>
      </p:sp>
      <p:sp>
        <p:nvSpPr>
          <p:cNvPr id="5" name="TextBox 5"/>
          <p:cNvSpPr txBox="1"/>
          <p:nvPr/>
        </p:nvSpPr>
        <p:spPr>
          <a:xfrm>
            <a:off x="2382668" y="667172"/>
            <a:ext cx="13944632"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Go To Market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902317" cy="10287000"/>
          </a:xfrm>
          <a:prstGeom prst="rect">
            <a:avLst/>
          </a:prstGeom>
          <a:solidFill>
            <a:srgbClr val="90113E"/>
          </a:solidFill>
        </p:spPr>
        <p:txBody>
          <a:bodyPr/>
          <a:lstStyle/>
          <a:p>
            <a:endParaRPr lang="en-KE"/>
          </a:p>
        </p:txBody>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
        <p:nvSpPr>
          <p:cNvPr id="4" name="TextBox 4"/>
          <p:cNvSpPr txBox="1"/>
          <p:nvPr/>
        </p:nvSpPr>
        <p:spPr>
          <a:xfrm>
            <a:off x="1902317" y="2502466"/>
            <a:ext cx="15356983" cy="10535162"/>
          </a:xfrm>
          <a:prstGeom prst="rect">
            <a:avLst/>
          </a:prstGeom>
        </p:spPr>
        <p:txBody>
          <a:bodyPr lIns="0" tIns="0" rIns="0" bIns="0" rtlCol="0" anchor="t">
            <a:spAutoFit/>
          </a:bodyPr>
          <a:lstStyle/>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Decent work and Economic Growth - supporting small businesses to grow more efficiently.</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Industry, innovation, and infrastructure - Encouraging technology adoption among SMEs.</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Responsible Consumption and Production - Helping businesses manage inventory efficiency to reduce waste.</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Partnerships for the goals - Collaborating with local entrepreneurs and financial institutions.   </a:t>
            </a: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p:txBody>
      </p:sp>
      <p:sp>
        <p:nvSpPr>
          <p:cNvPr id="5" name="TextBox 5"/>
          <p:cNvSpPr txBox="1"/>
          <p:nvPr/>
        </p:nvSpPr>
        <p:spPr>
          <a:xfrm>
            <a:off x="2382668" y="667172"/>
            <a:ext cx="13944632"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Social Impact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2090" y="1753197"/>
            <a:ext cx="14180848" cy="11358706"/>
          </a:xfrm>
          <a:prstGeom prst="rect">
            <a:avLst/>
          </a:prstGeom>
        </p:spPr>
        <p:txBody>
          <a:bodyPr lIns="0" tIns="0" rIns="0" bIns="0" rtlCol="0" anchor="t">
            <a:spAutoFit/>
          </a:bodyPr>
          <a:lstStyle/>
          <a:p>
            <a:pPr algn="l">
              <a:lnSpc>
                <a:spcPts val="6549"/>
              </a:lnSpc>
            </a:pPr>
            <a:r>
              <a:rPr lang="en-US" sz="4366" spc="21">
                <a:solidFill>
                  <a:srgbClr val="000000"/>
                </a:solidFill>
                <a:latin typeface="Barlow"/>
                <a:ea typeface="Barlow"/>
                <a:cs typeface="Barlow"/>
                <a:sym typeface="Barlow"/>
              </a:rPr>
              <a:t>We are seeking $50,000 in seed funding to finalize product development, run pilot programs, and launch the initial marketing campaign.</a:t>
            </a:r>
          </a:p>
          <a:p>
            <a:pPr algn="l">
              <a:lnSpc>
                <a:spcPts val="6549"/>
              </a:lnSpc>
            </a:pPr>
            <a:r>
              <a:rPr lang="en-US" sz="4366" spc="21">
                <a:solidFill>
                  <a:srgbClr val="000000"/>
                </a:solidFill>
                <a:latin typeface="Barlow"/>
                <a:ea typeface="Barlow"/>
                <a:cs typeface="Barlow"/>
                <a:sym typeface="Barlow"/>
              </a:rPr>
              <a:t> The funds will be used as follows:</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40% for product development (engineering, QA, and AI model tuning)</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30% for marketing and customer acquisition</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20% for operations and infrastructure (cloud hosting, server costs)</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10% for legal, licensing, and administrative expenses.</a:t>
            </a:r>
          </a:p>
          <a:p>
            <a:pPr algn="l">
              <a:lnSpc>
                <a:spcPts val="6549"/>
              </a:lnSpc>
            </a:pPr>
            <a:endParaRPr lang="en-US" sz="4366" spc="21">
              <a:solidFill>
                <a:srgbClr val="000000"/>
              </a:solidFill>
              <a:latin typeface="Barlow"/>
              <a:ea typeface="Barlow"/>
              <a:cs typeface="Barlow"/>
              <a:sym typeface="Barlow"/>
            </a:endParaRPr>
          </a:p>
          <a:p>
            <a:pPr algn="l">
              <a:lnSpc>
                <a:spcPts val="9364"/>
              </a:lnSpc>
            </a:pPr>
            <a:endParaRPr lang="en-US" sz="4366" spc="21">
              <a:solidFill>
                <a:srgbClr val="000000"/>
              </a:solidFill>
              <a:latin typeface="Barlow"/>
              <a:ea typeface="Barlow"/>
              <a:cs typeface="Barlow"/>
              <a:sym typeface="Barlow"/>
            </a:endParaRPr>
          </a:p>
          <a:p>
            <a:pPr algn="l">
              <a:lnSpc>
                <a:spcPts val="8739"/>
              </a:lnSpc>
            </a:pPr>
            <a:endParaRPr lang="en-US" sz="4366" spc="21">
              <a:solidFill>
                <a:srgbClr val="000000"/>
              </a:solidFill>
              <a:latin typeface="Barlow"/>
              <a:ea typeface="Barlow"/>
              <a:cs typeface="Barlow"/>
              <a:sym typeface="Barlow"/>
            </a:endParaRPr>
          </a:p>
        </p:txBody>
      </p:sp>
      <p:sp>
        <p:nvSpPr>
          <p:cNvPr id="3" name="TextBox 3"/>
          <p:cNvSpPr txBox="1"/>
          <p:nvPr/>
        </p:nvSpPr>
        <p:spPr>
          <a:xfrm>
            <a:off x="1028700" y="414338"/>
            <a:ext cx="6896736" cy="1228725"/>
          </a:xfrm>
          <a:prstGeom prst="rect">
            <a:avLst/>
          </a:prstGeom>
        </p:spPr>
        <p:txBody>
          <a:bodyPr lIns="0" tIns="0" rIns="0" bIns="0" rtlCol="0" anchor="t">
            <a:spAutoFit/>
          </a:bodyPr>
          <a:lstStyle/>
          <a:p>
            <a:pPr marL="0" lvl="0" indent="0" algn="l">
              <a:lnSpc>
                <a:spcPts val="9720"/>
              </a:lnSpc>
              <a:spcBef>
                <a:spcPct val="0"/>
              </a:spcBef>
            </a:pPr>
            <a:r>
              <a:rPr lang="en-US" sz="8100" b="1">
                <a:solidFill>
                  <a:srgbClr val="0BB6BC"/>
                </a:solidFill>
                <a:latin typeface="Barlow Bold"/>
                <a:ea typeface="Barlow Bold"/>
                <a:cs typeface="Barlow Bold"/>
                <a:sym typeface="Barlow Bold"/>
              </a:rPr>
              <a:t>Our Ask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5725" y="1028700"/>
            <a:ext cx="13944632" cy="1985652"/>
            <a:chOff x="0" y="0"/>
            <a:chExt cx="18592843" cy="2647536"/>
          </a:xfrm>
        </p:grpSpPr>
        <p:sp>
          <p:nvSpPr>
            <p:cNvPr id="3" name="TextBox 3"/>
            <p:cNvSpPr txBox="1"/>
            <p:nvPr/>
          </p:nvSpPr>
          <p:spPr>
            <a:xfrm>
              <a:off x="0" y="0"/>
              <a:ext cx="18592843" cy="1638300"/>
            </a:xfrm>
            <a:prstGeom prst="rect">
              <a:avLst/>
            </a:prstGeom>
          </p:spPr>
          <p:txBody>
            <a:bodyPr lIns="0" tIns="0" rIns="0" bIns="0" rtlCol="0" anchor="t">
              <a:spAutoFit/>
            </a:bodyPr>
            <a:lstStyle/>
            <a:p>
              <a:pPr marL="0" lvl="0" indent="0" algn="l">
                <a:lnSpc>
                  <a:spcPts val="9720"/>
                </a:lnSpc>
              </a:pPr>
              <a:r>
                <a:rPr lang="en-US" sz="8100" b="1" u="none">
                  <a:solidFill>
                    <a:srgbClr val="0BB6BC"/>
                  </a:solidFill>
                  <a:latin typeface="Barlow Semi-Bold"/>
                  <a:ea typeface="Barlow Semi-Bold"/>
                  <a:cs typeface="Barlow Semi-Bold"/>
                  <a:sym typeface="Barlow Semi-Bold"/>
                </a:rPr>
                <a:t> Team Members </a:t>
              </a:r>
            </a:p>
          </p:txBody>
        </p:sp>
        <p:sp>
          <p:nvSpPr>
            <p:cNvPr id="4" name="TextBox 4"/>
            <p:cNvSpPr txBox="1"/>
            <p:nvPr/>
          </p:nvSpPr>
          <p:spPr>
            <a:xfrm>
              <a:off x="0" y="1939934"/>
              <a:ext cx="16429858" cy="707602"/>
            </a:xfrm>
            <a:prstGeom prst="rect">
              <a:avLst/>
            </a:prstGeom>
          </p:spPr>
          <p:txBody>
            <a:bodyPr lIns="0" tIns="0" rIns="0" bIns="0" rtlCol="0" anchor="t">
              <a:spAutoFit/>
            </a:bodyPr>
            <a:lstStyle/>
            <a:p>
              <a:pPr algn="l">
                <a:lnSpc>
                  <a:spcPts val="4479"/>
                </a:lnSpc>
              </a:pPr>
              <a:endParaRPr/>
            </a:p>
          </p:txBody>
        </p:sp>
      </p:grpSp>
      <p:grpSp>
        <p:nvGrpSpPr>
          <p:cNvPr id="5" name="Group 5"/>
          <p:cNvGrpSpPr>
            <a:grpSpLocks noChangeAspect="1"/>
          </p:cNvGrpSpPr>
          <p:nvPr/>
        </p:nvGrpSpPr>
        <p:grpSpPr>
          <a:xfrm>
            <a:off x="10365905" y="5058975"/>
            <a:ext cx="2637502" cy="263749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5432" t="-18314" r="-16050" b="-2675"/>
              </a:stretch>
            </a:blipFill>
          </p:spPr>
          <p:txBody>
            <a:bodyPr/>
            <a:lstStyle/>
            <a:p>
              <a:endParaRPr lang="en-KE"/>
            </a:p>
          </p:txBody>
        </p:sp>
      </p:grpSp>
      <p:grpSp>
        <p:nvGrpSpPr>
          <p:cNvPr id="7" name="Group 7"/>
          <p:cNvGrpSpPr>
            <a:grpSpLocks noChangeAspect="1"/>
          </p:cNvGrpSpPr>
          <p:nvPr/>
        </p:nvGrpSpPr>
        <p:grpSpPr>
          <a:xfrm>
            <a:off x="13995995" y="5010959"/>
            <a:ext cx="2637502" cy="263749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5000" b="-25000"/>
              </a:stretch>
            </a:blipFill>
          </p:spPr>
          <p:txBody>
            <a:bodyPr/>
            <a:lstStyle/>
            <a:p>
              <a:endParaRPr lang="en-KE"/>
            </a:p>
          </p:txBody>
        </p:sp>
      </p:grpSp>
      <p:grpSp>
        <p:nvGrpSpPr>
          <p:cNvPr id="9" name="Group 9"/>
          <p:cNvGrpSpPr>
            <a:grpSpLocks noChangeAspect="1"/>
          </p:cNvGrpSpPr>
          <p:nvPr/>
        </p:nvGrpSpPr>
        <p:grpSpPr>
          <a:xfrm>
            <a:off x="3105725" y="5010959"/>
            <a:ext cx="2637502" cy="263749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8661" r="-1337"/>
              </a:stretch>
            </a:blipFill>
          </p:spPr>
          <p:txBody>
            <a:bodyPr/>
            <a:lstStyle/>
            <a:p>
              <a:endParaRPr lang="en-KE"/>
            </a:p>
          </p:txBody>
        </p:sp>
      </p:grpSp>
      <p:grpSp>
        <p:nvGrpSpPr>
          <p:cNvPr id="11" name="Group 11"/>
          <p:cNvGrpSpPr>
            <a:grpSpLocks noChangeAspect="1"/>
          </p:cNvGrpSpPr>
          <p:nvPr/>
        </p:nvGrpSpPr>
        <p:grpSpPr>
          <a:xfrm>
            <a:off x="6735815" y="5010959"/>
            <a:ext cx="2637502" cy="2637492"/>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7611" b="-42388"/>
              </a:stretch>
            </a:blipFill>
          </p:spPr>
          <p:txBody>
            <a:bodyPr/>
            <a:lstStyle/>
            <a:p>
              <a:endParaRPr lang="en-KE"/>
            </a:p>
          </p:txBody>
        </p:sp>
      </p:grpSp>
      <p:grpSp>
        <p:nvGrpSpPr>
          <p:cNvPr id="13" name="Group 13"/>
          <p:cNvGrpSpPr/>
          <p:nvPr/>
        </p:nvGrpSpPr>
        <p:grpSpPr>
          <a:xfrm>
            <a:off x="3209612" y="8218199"/>
            <a:ext cx="2429727" cy="1539255"/>
            <a:chOff x="0" y="0"/>
            <a:chExt cx="3239636" cy="2052340"/>
          </a:xfrm>
        </p:grpSpPr>
        <p:sp>
          <p:nvSpPr>
            <p:cNvPr id="14" name="TextBox 14"/>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a:solidFill>
                    <a:srgbClr val="90113E"/>
                  </a:solidFill>
                  <a:latin typeface="Barlow Bold"/>
                  <a:ea typeface="Barlow Bold"/>
                  <a:cs typeface="Barlow Bold"/>
                  <a:sym typeface="Barlow Bold"/>
                </a:rPr>
                <a:t>IRENE</a:t>
              </a:r>
            </a:p>
          </p:txBody>
        </p:sp>
        <p:sp>
          <p:nvSpPr>
            <p:cNvPr id="15" name="TextBox 15"/>
            <p:cNvSpPr txBox="1"/>
            <p:nvPr/>
          </p:nvSpPr>
          <p:spPr>
            <a:xfrm>
              <a:off x="0" y="816630"/>
              <a:ext cx="3239636" cy="1235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Business Planner, Trainer</a:t>
              </a:r>
            </a:p>
          </p:txBody>
        </p:sp>
      </p:grpSp>
      <p:grpSp>
        <p:nvGrpSpPr>
          <p:cNvPr id="16" name="Group 16"/>
          <p:cNvGrpSpPr/>
          <p:nvPr/>
        </p:nvGrpSpPr>
        <p:grpSpPr>
          <a:xfrm>
            <a:off x="6839702" y="8218199"/>
            <a:ext cx="2429727" cy="1063005"/>
            <a:chOff x="0" y="0"/>
            <a:chExt cx="3239636" cy="1417340"/>
          </a:xfrm>
        </p:grpSpPr>
        <p:sp>
          <p:nvSpPr>
            <p:cNvPr id="17" name="TextBox 17"/>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KEVIN</a:t>
              </a:r>
            </a:p>
          </p:txBody>
        </p:sp>
        <p:sp>
          <p:nvSpPr>
            <p:cNvPr id="18" name="TextBox 18"/>
            <p:cNvSpPr txBox="1"/>
            <p:nvPr/>
          </p:nvSpPr>
          <p:spPr>
            <a:xfrm>
              <a:off x="0" y="816630"/>
              <a:ext cx="3239636" cy="600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CTO</a:t>
              </a:r>
            </a:p>
          </p:txBody>
        </p:sp>
      </p:grpSp>
      <p:grpSp>
        <p:nvGrpSpPr>
          <p:cNvPr id="19" name="Group 19"/>
          <p:cNvGrpSpPr/>
          <p:nvPr/>
        </p:nvGrpSpPr>
        <p:grpSpPr>
          <a:xfrm>
            <a:off x="10469792" y="8218199"/>
            <a:ext cx="2429727" cy="1063005"/>
            <a:chOff x="0" y="0"/>
            <a:chExt cx="3239636" cy="1417340"/>
          </a:xfrm>
        </p:grpSpPr>
        <p:sp>
          <p:nvSpPr>
            <p:cNvPr id="20" name="TextBox 20"/>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JOAN</a:t>
              </a:r>
            </a:p>
          </p:txBody>
        </p:sp>
        <p:sp>
          <p:nvSpPr>
            <p:cNvPr id="21" name="TextBox 21"/>
            <p:cNvSpPr txBox="1"/>
            <p:nvPr/>
          </p:nvSpPr>
          <p:spPr>
            <a:xfrm>
              <a:off x="0" y="816630"/>
              <a:ext cx="3239636" cy="600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Project Manager</a:t>
              </a:r>
            </a:p>
          </p:txBody>
        </p:sp>
      </p:grpSp>
      <p:grpSp>
        <p:nvGrpSpPr>
          <p:cNvPr id="22" name="Group 22"/>
          <p:cNvGrpSpPr/>
          <p:nvPr/>
        </p:nvGrpSpPr>
        <p:grpSpPr>
          <a:xfrm>
            <a:off x="14099882" y="8218199"/>
            <a:ext cx="2429727" cy="1539255"/>
            <a:chOff x="0" y="0"/>
            <a:chExt cx="3239636" cy="2052340"/>
          </a:xfrm>
        </p:grpSpPr>
        <p:sp>
          <p:nvSpPr>
            <p:cNvPr id="23" name="TextBox 23"/>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MATTHEW</a:t>
              </a:r>
            </a:p>
          </p:txBody>
        </p:sp>
        <p:sp>
          <p:nvSpPr>
            <p:cNvPr id="24" name="TextBox 24"/>
            <p:cNvSpPr txBox="1"/>
            <p:nvPr/>
          </p:nvSpPr>
          <p:spPr>
            <a:xfrm>
              <a:off x="0" y="816630"/>
              <a:ext cx="3239636" cy="1235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Project Research</a:t>
              </a:r>
            </a:p>
          </p:txBody>
        </p:sp>
      </p:grpSp>
      <p:sp>
        <p:nvSpPr>
          <p:cNvPr id="25" name="AutoShape 25"/>
          <p:cNvSpPr/>
          <p:nvPr/>
        </p:nvSpPr>
        <p:spPr>
          <a:xfrm>
            <a:off x="0" y="0"/>
            <a:ext cx="1902317" cy="10287000"/>
          </a:xfrm>
          <a:prstGeom prst="rect">
            <a:avLst/>
          </a:prstGeom>
          <a:solidFill>
            <a:srgbClr val="90113E"/>
          </a:solidFill>
        </p:spPr>
        <p:txBody>
          <a:bodyPr/>
          <a:lstStyle/>
          <a:p>
            <a:endParaRPr lang="en-KE"/>
          </a:p>
        </p:txBody>
      </p:sp>
      <p:sp>
        <p:nvSpPr>
          <p:cNvPr id="26" name="Freeform 2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6">
              <a:extLst>
                <a:ext uri="{96DAC541-7B7A-43D3-8B79-37D633B846F1}">
                  <asvg:svgBlip xmlns:asvg="http://schemas.microsoft.com/office/drawing/2016/SVG/main" r:embed="rId7"/>
                </a:ext>
              </a:extLst>
            </a:blip>
            <a:stretch>
              <a:fillRect r="-174813"/>
            </a:stretch>
          </a:blipFill>
        </p:spPr>
        <p:txBody>
          <a:bodyPr/>
          <a:lstStyle/>
          <a:p>
            <a:endParaRPr lang="en-K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8549" y="2519421"/>
            <a:ext cx="14882114" cy="3723793"/>
            <a:chOff x="0" y="0"/>
            <a:chExt cx="19842818" cy="4965057"/>
          </a:xfrm>
        </p:grpSpPr>
        <p:sp>
          <p:nvSpPr>
            <p:cNvPr id="3" name="TextBox 3"/>
            <p:cNvSpPr txBox="1"/>
            <p:nvPr/>
          </p:nvSpPr>
          <p:spPr>
            <a:xfrm>
              <a:off x="0" y="285750"/>
              <a:ext cx="19842818" cy="2762250"/>
            </a:xfrm>
            <a:prstGeom prst="rect">
              <a:avLst/>
            </a:prstGeom>
          </p:spPr>
          <p:txBody>
            <a:bodyPr lIns="0" tIns="0" rIns="0" bIns="0" rtlCol="0" anchor="t">
              <a:spAutoFit/>
            </a:bodyPr>
            <a:lstStyle/>
            <a:p>
              <a:pPr algn="ctr">
                <a:lnSpc>
                  <a:spcPts val="15000"/>
                </a:lnSpc>
              </a:pPr>
              <a:r>
                <a:rPr lang="en-US" sz="15000" b="1">
                  <a:solidFill>
                    <a:srgbClr val="0BB6BC"/>
                  </a:solidFill>
                  <a:latin typeface="Barlow Semi-Bold"/>
                  <a:ea typeface="Barlow Semi-Bold"/>
                  <a:cs typeface="Barlow Semi-Bold"/>
                  <a:sym typeface="Barlow Semi-Bold"/>
                </a:rPr>
                <a:t>Thank you!</a:t>
              </a:r>
            </a:p>
          </p:txBody>
        </p:sp>
        <p:sp>
          <p:nvSpPr>
            <p:cNvPr id="4" name="TextBox 4"/>
            <p:cNvSpPr txBox="1"/>
            <p:nvPr/>
          </p:nvSpPr>
          <p:spPr>
            <a:xfrm>
              <a:off x="0" y="3356390"/>
              <a:ext cx="19288780" cy="1608668"/>
            </a:xfrm>
            <a:prstGeom prst="rect">
              <a:avLst/>
            </a:prstGeom>
          </p:spPr>
          <p:txBody>
            <a:bodyPr lIns="0" tIns="0" rIns="0" bIns="0" rtlCol="0" anchor="t">
              <a:spAutoFit/>
            </a:bodyPr>
            <a:lstStyle/>
            <a:p>
              <a:pPr algn="ctr">
                <a:lnSpc>
                  <a:spcPts val="4899"/>
                </a:lnSpc>
              </a:pPr>
              <a:r>
                <a:rPr lang="en-US" sz="3499" b="1">
                  <a:solidFill>
                    <a:srgbClr val="000000"/>
                  </a:solidFill>
                  <a:latin typeface="Barlow Medium"/>
                  <a:ea typeface="Barlow Medium"/>
                  <a:cs typeface="Barlow Medium"/>
                  <a:sym typeface="Barlow Medium"/>
                </a:rPr>
                <a:t>Reach out for more:</a:t>
              </a:r>
            </a:p>
            <a:p>
              <a:pPr algn="ctr">
                <a:lnSpc>
                  <a:spcPts val="4899"/>
                </a:lnSpc>
              </a:pPr>
              <a:r>
                <a:rPr lang="en-US" sz="3499" b="1">
                  <a:solidFill>
                    <a:srgbClr val="000000"/>
                  </a:solidFill>
                  <a:latin typeface="Barlow Medium"/>
                  <a:ea typeface="Barlow Medium"/>
                  <a:cs typeface="Barlow Medium"/>
                  <a:sym typeface="Barlow Medium"/>
                </a:rPr>
                <a:t>Tel: +254 719524276 | Email: kvnkamaa@gmail.com</a:t>
              </a:r>
            </a:p>
          </p:txBody>
        </p:sp>
      </p:grpSp>
      <p:sp>
        <p:nvSpPr>
          <p:cNvPr id="5" name="Freeform 5"/>
          <p:cNvSpPr/>
          <p:nvPr/>
        </p:nvSpPr>
        <p:spPr>
          <a:xfrm>
            <a:off x="14892730" y="1028700"/>
            <a:ext cx="2793363" cy="1396681"/>
          </a:xfrm>
          <a:custGeom>
            <a:avLst/>
            <a:gdLst/>
            <a:ahLst/>
            <a:cxnLst/>
            <a:rect l="l" t="t" r="r" b="b"/>
            <a:pathLst>
              <a:path w="2793363" h="1396681">
                <a:moveTo>
                  <a:pt x="0" y="0"/>
                </a:moveTo>
                <a:lnTo>
                  <a:pt x="2793363" y="0"/>
                </a:lnTo>
                <a:lnTo>
                  <a:pt x="2793363" y="1396681"/>
                </a:lnTo>
                <a:lnTo>
                  <a:pt x="0" y="1396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6" name="Freeform 6"/>
          <p:cNvSpPr/>
          <p:nvPr/>
        </p:nvSpPr>
        <p:spPr>
          <a:xfrm>
            <a:off x="629257" y="893789"/>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258270" y="-349930"/>
            <a:ext cx="7708159" cy="10986860"/>
          </a:xfrm>
          <a:prstGeom prst="rect">
            <a:avLst/>
          </a:prstGeom>
          <a:solidFill>
            <a:srgbClr val="0BB6BC"/>
          </a:solidFill>
        </p:spPr>
        <p:txBody>
          <a:bodyPr/>
          <a:lstStyle/>
          <a:p>
            <a:endParaRPr lang="en-KE"/>
          </a:p>
        </p:txBody>
      </p:sp>
      <p:grpSp>
        <p:nvGrpSpPr>
          <p:cNvPr id="3" name="Group 3"/>
          <p:cNvGrpSpPr/>
          <p:nvPr/>
        </p:nvGrpSpPr>
        <p:grpSpPr>
          <a:xfrm>
            <a:off x="629257" y="2400734"/>
            <a:ext cx="9828401" cy="5485532"/>
            <a:chOff x="0" y="0"/>
            <a:chExt cx="13104535" cy="7314043"/>
          </a:xfrm>
        </p:grpSpPr>
        <p:sp>
          <p:nvSpPr>
            <p:cNvPr id="4" name="TextBox 4"/>
            <p:cNvSpPr txBox="1"/>
            <p:nvPr/>
          </p:nvSpPr>
          <p:spPr>
            <a:xfrm>
              <a:off x="0" y="0"/>
              <a:ext cx="13104535" cy="1638300"/>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Problem Statement</a:t>
              </a:r>
            </a:p>
          </p:txBody>
        </p:sp>
        <p:sp>
          <p:nvSpPr>
            <p:cNvPr id="5" name="TextBox 5"/>
            <p:cNvSpPr txBox="1"/>
            <p:nvPr/>
          </p:nvSpPr>
          <p:spPr>
            <a:xfrm>
              <a:off x="0" y="2110641"/>
              <a:ext cx="13104535" cy="5203402"/>
            </a:xfrm>
            <a:prstGeom prst="rect">
              <a:avLst/>
            </a:prstGeom>
          </p:spPr>
          <p:txBody>
            <a:bodyPr lIns="0" tIns="0" rIns="0" bIns="0" rtlCol="0" anchor="t">
              <a:spAutoFit/>
            </a:bodyPr>
            <a:lstStyle/>
            <a:p>
              <a:pPr algn="l">
                <a:lnSpc>
                  <a:spcPts val="4479"/>
                </a:lnSpc>
              </a:pPr>
              <a:r>
                <a:rPr lang="en-US" sz="3199" b="1">
                  <a:solidFill>
                    <a:srgbClr val="000000"/>
                  </a:solidFill>
                  <a:latin typeface="Barlow Medium"/>
                  <a:ea typeface="Barlow Medium"/>
                  <a:cs typeface="Barlow Medium"/>
                  <a:sym typeface="Barlow Medium"/>
                </a:rPr>
                <a:t>Small and medium-sized businesses (SMBs) face challenges in managing inventory, handling online and offline transactions, and integrating with accounting systems. Current POS solutions are often expensive, lack offline functionality, and offer limited intelligence for business insights, especially for businesses in emerging markets.. </a:t>
              </a:r>
            </a:p>
          </p:txBody>
        </p:sp>
      </p:grpSp>
      <p:sp>
        <p:nvSpPr>
          <p:cNvPr id="6" name="Freeform 6"/>
          <p:cNvSpPr/>
          <p:nvPr/>
        </p:nvSpPr>
        <p:spPr>
          <a:xfrm>
            <a:off x="10663681" y="1028700"/>
            <a:ext cx="6595619" cy="8229600"/>
          </a:xfrm>
          <a:custGeom>
            <a:avLst/>
            <a:gdLst/>
            <a:ahLst/>
            <a:cxnLst/>
            <a:rect l="l" t="t" r="r" b="b"/>
            <a:pathLst>
              <a:path w="6595619" h="8229600">
                <a:moveTo>
                  <a:pt x="0" y="0"/>
                </a:moveTo>
                <a:lnTo>
                  <a:pt x="6595619" y="0"/>
                </a:lnTo>
                <a:lnTo>
                  <a:pt x="6595619" y="8229600"/>
                </a:lnTo>
                <a:lnTo>
                  <a:pt x="0" y="8229600"/>
                </a:lnTo>
                <a:lnTo>
                  <a:pt x="0" y="0"/>
                </a:lnTo>
                <a:close/>
              </a:path>
            </a:pathLst>
          </a:custGeom>
          <a:blipFill>
            <a:blip r:embed="rId2"/>
            <a:stretch>
              <a:fillRect t="-10108" b="-10108"/>
            </a:stretch>
          </a:blipFill>
        </p:spPr>
        <p:txBody>
          <a:bodyPr/>
          <a:lstStyle/>
          <a:p>
            <a:endParaRPr lang="en-KE"/>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10</a:t>
            </a:r>
          </a:p>
        </p:txBody>
      </p:sp>
      <p:sp>
        <p:nvSpPr>
          <p:cNvPr id="8" name="Freeform 8"/>
          <p:cNvSpPr/>
          <p:nvPr/>
        </p:nvSpPr>
        <p:spPr>
          <a:xfrm>
            <a:off x="629257" y="893789"/>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K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0261" y="499104"/>
            <a:ext cx="1059192" cy="1059192"/>
            <a:chOff x="0" y="0"/>
            <a:chExt cx="1412257" cy="1412257"/>
          </a:xfrm>
        </p:grpSpPr>
        <p:grpSp>
          <p:nvGrpSpPr>
            <p:cNvPr id="3" name="Group 3"/>
            <p:cNvGrpSpPr/>
            <p:nvPr/>
          </p:nvGrpSpPr>
          <p:grpSpPr>
            <a:xfrm>
              <a:off x="0" y="0"/>
              <a:ext cx="1412257" cy="141225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0113E"/>
              </a:solidFill>
            </p:spPr>
            <p:txBody>
              <a:bodyPr/>
              <a:lstStyle/>
              <a:p>
                <a:endParaRPr lang="en-KE"/>
              </a:p>
            </p:txBody>
          </p:sp>
        </p:grpSp>
        <p:sp>
          <p:nvSpPr>
            <p:cNvPr id="5" name="Freeform 5"/>
            <p:cNvSpPr/>
            <p:nvPr/>
          </p:nvSpPr>
          <p:spPr>
            <a:xfrm>
              <a:off x="474293" y="543843"/>
              <a:ext cx="463671" cy="324570"/>
            </a:xfrm>
            <a:custGeom>
              <a:avLst/>
              <a:gdLst/>
              <a:ahLst/>
              <a:cxnLst/>
              <a:rect l="l" t="t" r="r" b="b"/>
              <a:pathLst>
                <a:path w="463671" h="324570">
                  <a:moveTo>
                    <a:pt x="0" y="0"/>
                  </a:moveTo>
                  <a:lnTo>
                    <a:pt x="463671" y="0"/>
                  </a:lnTo>
                  <a:lnTo>
                    <a:pt x="463671" y="324570"/>
                  </a:lnTo>
                  <a:lnTo>
                    <a:pt x="0" y="324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grpSp>
      <p:sp>
        <p:nvSpPr>
          <p:cNvPr id="6" name="TextBox 6"/>
          <p:cNvSpPr txBox="1"/>
          <p:nvPr/>
        </p:nvSpPr>
        <p:spPr>
          <a:xfrm>
            <a:off x="2014301" y="625742"/>
            <a:ext cx="9571112" cy="1238250"/>
          </a:xfrm>
          <a:prstGeom prst="rect">
            <a:avLst/>
          </a:prstGeom>
        </p:spPr>
        <p:txBody>
          <a:bodyPr lIns="0" tIns="0" rIns="0" bIns="0" rtlCol="0" anchor="t">
            <a:spAutoFit/>
          </a:bodyPr>
          <a:lstStyle/>
          <a:p>
            <a:pPr marL="0" lvl="0" indent="0" algn="l">
              <a:lnSpc>
                <a:spcPts val="9600"/>
              </a:lnSpc>
            </a:pPr>
            <a:r>
              <a:rPr lang="en-US" sz="8000" b="1" u="none">
                <a:solidFill>
                  <a:srgbClr val="0BB6BC"/>
                </a:solidFill>
                <a:latin typeface="Barlow Bold"/>
                <a:ea typeface="Barlow Bold"/>
                <a:cs typeface="Barlow Bold"/>
                <a:sym typeface="Barlow Bold"/>
              </a:rPr>
              <a:t>Solution </a:t>
            </a:r>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06</a:t>
            </a:r>
          </a:p>
        </p:txBody>
      </p:sp>
      <p:sp>
        <p:nvSpPr>
          <p:cNvPr id="8" name="TextBox 8"/>
          <p:cNvSpPr txBox="1"/>
          <p:nvPr/>
        </p:nvSpPr>
        <p:spPr>
          <a:xfrm>
            <a:off x="1558296" y="1889071"/>
            <a:ext cx="15972208" cy="7943850"/>
          </a:xfrm>
          <a:prstGeom prst="rect">
            <a:avLst/>
          </a:prstGeom>
        </p:spPr>
        <p:txBody>
          <a:bodyPr lIns="0" tIns="0" rIns="0" bIns="0" rtlCol="0" anchor="t">
            <a:spAutoFit/>
          </a:bodyPr>
          <a:lstStyle/>
          <a:p>
            <a:pPr marL="863651" lvl="1" indent="-431826" algn="l">
              <a:lnSpc>
                <a:spcPts val="4800"/>
              </a:lnSpc>
              <a:buFont typeface="Arial"/>
              <a:buChar char="•"/>
            </a:pPr>
            <a:r>
              <a:rPr lang="en-US" sz="4000">
                <a:solidFill>
                  <a:srgbClr val="000000"/>
                </a:solidFill>
                <a:latin typeface="Barlow"/>
                <a:ea typeface="Barlow"/>
                <a:cs typeface="Barlow"/>
                <a:sym typeface="Barlow"/>
              </a:rPr>
              <a:t>Build a smart POS system with seamless integration to:</a:t>
            </a:r>
          </a:p>
          <a:p>
            <a:pPr marL="863651" lvl="1" indent="-431826" algn="l">
              <a:lnSpc>
                <a:spcPts val="4800"/>
              </a:lnSpc>
              <a:buFont typeface="Arial"/>
              <a:buChar char="•"/>
            </a:pPr>
            <a:r>
              <a:rPr lang="en-US" sz="4000">
                <a:solidFill>
                  <a:srgbClr val="000000"/>
                </a:solidFill>
                <a:latin typeface="Barlow"/>
                <a:ea typeface="Barlow"/>
                <a:cs typeface="Barlow"/>
                <a:sym typeface="Barlow"/>
              </a:rPr>
              <a:t>Inventory management systems</a:t>
            </a:r>
          </a:p>
          <a:p>
            <a:pPr marL="863651" lvl="1" indent="-431826" algn="l">
              <a:lnSpc>
                <a:spcPts val="4800"/>
              </a:lnSpc>
              <a:buFont typeface="Arial"/>
              <a:buChar char="•"/>
            </a:pPr>
            <a:r>
              <a:rPr lang="en-US" sz="4000">
                <a:solidFill>
                  <a:srgbClr val="000000"/>
                </a:solidFill>
                <a:latin typeface="Barlow"/>
                <a:ea typeface="Barlow"/>
                <a:cs typeface="Barlow"/>
                <a:sym typeface="Barlow"/>
              </a:rPr>
              <a:t>E-commerce platforms</a:t>
            </a:r>
          </a:p>
          <a:p>
            <a:pPr marL="863651" lvl="1" indent="-431826" algn="l">
              <a:lnSpc>
                <a:spcPts val="4800"/>
              </a:lnSpc>
              <a:buFont typeface="Arial"/>
              <a:buChar char="•"/>
            </a:pPr>
            <a:r>
              <a:rPr lang="en-US" sz="4000">
                <a:solidFill>
                  <a:srgbClr val="000000"/>
                </a:solidFill>
                <a:latin typeface="Barlow"/>
                <a:ea typeface="Barlow"/>
                <a:cs typeface="Barlow"/>
                <a:sym typeface="Barlow"/>
              </a:rPr>
              <a:t>Accounting software</a:t>
            </a:r>
          </a:p>
          <a:p>
            <a:pPr marL="863651" lvl="1" indent="-431826" algn="l">
              <a:lnSpc>
                <a:spcPts val="4800"/>
              </a:lnSpc>
              <a:buFont typeface="Arial"/>
              <a:buChar char="•"/>
            </a:pPr>
            <a:r>
              <a:rPr lang="en-US" sz="4000">
                <a:solidFill>
                  <a:srgbClr val="000000"/>
                </a:solidFill>
                <a:latin typeface="Barlow"/>
                <a:ea typeface="Barlow"/>
                <a:cs typeface="Barlow"/>
                <a:sym typeface="Barlow"/>
              </a:rPr>
              <a:t>Ensure the system works both online and offline, with:</a:t>
            </a:r>
          </a:p>
          <a:p>
            <a:pPr marL="863651" lvl="1" indent="-431826" algn="l">
              <a:lnSpc>
                <a:spcPts val="4800"/>
              </a:lnSpc>
              <a:buFont typeface="Arial"/>
              <a:buChar char="•"/>
            </a:pPr>
            <a:r>
              <a:rPr lang="en-US" sz="4000">
                <a:solidFill>
                  <a:srgbClr val="000000"/>
                </a:solidFill>
                <a:latin typeface="Barlow"/>
                <a:ea typeface="Barlow"/>
                <a:cs typeface="Barlow"/>
                <a:sym typeface="Barlow"/>
              </a:rPr>
              <a:t>Offline transaction storage using SQLite</a:t>
            </a:r>
          </a:p>
          <a:p>
            <a:pPr marL="863651" lvl="1" indent="-431826" algn="l">
              <a:lnSpc>
                <a:spcPts val="4800"/>
              </a:lnSpc>
              <a:buFont typeface="Arial"/>
              <a:buChar char="•"/>
            </a:pPr>
            <a:r>
              <a:rPr lang="en-US" sz="4000">
                <a:solidFill>
                  <a:srgbClr val="000000"/>
                </a:solidFill>
                <a:latin typeface="Barlow"/>
                <a:ea typeface="Barlow"/>
                <a:cs typeface="Barlow"/>
                <a:sym typeface="Barlow"/>
              </a:rPr>
              <a:t>Automatic data syncing when internet connection is restored</a:t>
            </a:r>
          </a:p>
          <a:p>
            <a:pPr marL="863651" lvl="1" indent="-431826" algn="l">
              <a:lnSpc>
                <a:spcPts val="4800"/>
              </a:lnSpc>
              <a:buFont typeface="Arial"/>
              <a:buChar char="•"/>
            </a:pPr>
            <a:r>
              <a:rPr lang="en-US" sz="4000">
                <a:solidFill>
                  <a:srgbClr val="000000"/>
                </a:solidFill>
                <a:latin typeface="Barlow"/>
                <a:ea typeface="Barlow"/>
                <a:cs typeface="Barlow"/>
                <a:sym typeface="Barlow"/>
              </a:rPr>
              <a:t>Incorporate AI-powered insights, such as:</a:t>
            </a:r>
          </a:p>
          <a:p>
            <a:pPr marL="863651" lvl="1" indent="-431826" algn="l">
              <a:lnSpc>
                <a:spcPts val="4800"/>
              </a:lnSpc>
              <a:buFont typeface="Arial"/>
              <a:buChar char="•"/>
            </a:pPr>
            <a:r>
              <a:rPr lang="en-US" sz="4000">
                <a:solidFill>
                  <a:srgbClr val="000000"/>
                </a:solidFill>
                <a:latin typeface="Barlow"/>
                <a:ea typeface="Barlow"/>
                <a:cs typeface="Barlow"/>
                <a:sym typeface="Barlow"/>
              </a:rPr>
              <a:t>Low-stock warnings to prevent stockouts</a:t>
            </a:r>
          </a:p>
          <a:p>
            <a:pPr marL="863651" lvl="1" indent="-431826" algn="l">
              <a:lnSpc>
                <a:spcPts val="4800"/>
              </a:lnSpc>
              <a:buFont typeface="Arial"/>
              <a:buChar char="•"/>
            </a:pPr>
            <a:r>
              <a:rPr lang="en-US" sz="4000">
                <a:solidFill>
                  <a:srgbClr val="000000"/>
                </a:solidFill>
                <a:latin typeface="Barlow"/>
                <a:ea typeface="Barlow"/>
                <a:cs typeface="Barlow"/>
                <a:sym typeface="Barlow"/>
              </a:rPr>
              <a:t>Sales forecasting to help with better planning and decision-making</a:t>
            </a:r>
          </a:p>
          <a:p>
            <a:pPr marL="863651" lvl="1" indent="-431826" algn="l">
              <a:lnSpc>
                <a:spcPts val="4800"/>
              </a:lnSpc>
              <a:buFont typeface="Arial"/>
              <a:buChar char="•"/>
            </a:pPr>
            <a:r>
              <a:rPr lang="en-US" sz="4000">
                <a:solidFill>
                  <a:srgbClr val="000000"/>
                </a:solidFill>
                <a:latin typeface="Barlow"/>
                <a:ea typeface="Barlow"/>
                <a:cs typeface="Barlow"/>
                <a:sym typeface="Barlow"/>
              </a:rPr>
              <a:t>Help businesses operate more efficiently by centralizing sales, inventory, and financial management in one platform.</a:t>
            </a:r>
          </a:p>
          <a:p>
            <a:pPr marL="0" lvl="0" indent="0" algn="l">
              <a:lnSpc>
                <a:spcPts val="4800"/>
              </a:lnSpc>
            </a:pPr>
            <a:endParaRPr lang="en-US" sz="4000">
              <a:solidFill>
                <a:srgbClr val="000000"/>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473" y="2018161"/>
            <a:ext cx="7045446" cy="6636067"/>
          </a:xfrm>
          <a:custGeom>
            <a:avLst/>
            <a:gdLst/>
            <a:ahLst/>
            <a:cxnLst/>
            <a:rect l="l" t="t" r="r" b="b"/>
            <a:pathLst>
              <a:path w="7045446" h="6636067">
                <a:moveTo>
                  <a:pt x="0" y="0"/>
                </a:moveTo>
                <a:lnTo>
                  <a:pt x="7045446" y="0"/>
                </a:lnTo>
                <a:lnTo>
                  <a:pt x="7045446" y="6636067"/>
                </a:lnTo>
                <a:lnTo>
                  <a:pt x="0" y="6636067"/>
                </a:lnTo>
                <a:lnTo>
                  <a:pt x="0" y="0"/>
                </a:lnTo>
                <a:close/>
              </a:path>
            </a:pathLst>
          </a:custGeom>
          <a:blipFill>
            <a:blip r:embed="rId2"/>
            <a:stretch>
              <a:fillRect/>
            </a:stretch>
          </a:blipFill>
        </p:spPr>
        <p:txBody>
          <a:bodyPr/>
          <a:lstStyle/>
          <a:p>
            <a:endParaRPr lang="en-KE"/>
          </a:p>
        </p:txBody>
      </p:sp>
      <p:sp>
        <p:nvSpPr>
          <p:cNvPr id="3" name="TextBox 3"/>
          <p:cNvSpPr txBox="1"/>
          <p:nvPr/>
        </p:nvSpPr>
        <p:spPr>
          <a:xfrm>
            <a:off x="1028700" y="667172"/>
            <a:ext cx="8663715" cy="1228725"/>
          </a:xfrm>
          <a:prstGeom prst="rect">
            <a:avLst/>
          </a:prstGeom>
        </p:spPr>
        <p:txBody>
          <a:bodyPr lIns="0" tIns="0" rIns="0" bIns="0" rtlCol="0" anchor="t">
            <a:spAutoFit/>
          </a:bodyPr>
          <a:lstStyle/>
          <a:p>
            <a:pPr marL="0" lvl="0" indent="0" algn="l">
              <a:lnSpc>
                <a:spcPts val="9720"/>
              </a:lnSpc>
              <a:spcBef>
                <a:spcPct val="0"/>
              </a:spcBef>
            </a:pPr>
            <a:r>
              <a:rPr lang="en-US" sz="8100" b="1" u="none">
                <a:solidFill>
                  <a:srgbClr val="0BB6BC"/>
                </a:solidFill>
                <a:latin typeface="Barlow Bold"/>
                <a:ea typeface="Barlow Bold"/>
                <a:cs typeface="Barlow Bold"/>
                <a:sym typeface="Barlow Bold"/>
              </a:rPr>
              <a:t>Product</a:t>
            </a:r>
          </a:p>
        </p:txBody>
      </p:sp>
      <p:grpSp>
        <p:nvGrpSpPr>
          <p:cNvPr id="4" name="Group 4"/>
          <p:cNvGrpSpPr/>
          <p:nvPr/>
        </p:nvGrpSpPr>
        <p:grpSpPr>
          <a:xfrm>
            <a:off x="9692415" y="2018161"/>
            <a:ext cx="8156828" cy="7438410"/>
            <a:chOff x="0" y="0"/>
            <a:chExt cx="10875771" cy="9917880"/>
          </a:xfrm>
        </p:grpSpPr>
        <p:sp>
          <p:nvSpPr>
            <p:cNvPr id="5" name="TextBox 5"/>
            <p:cNvSpPr txBox="1"/>
            <p:nvPr/>
          </p:nvSpPr>
          <p:spPr>
            <a:xfrm>
              <a:off x="0" y="9224149"/>
              <a:ext cx="10875771" cy="693731"/>
            </a:xfrm>
            <a:prstGeom prst="rect">
              <a:avLst/>
            </a:prstGeom>
          </p:spPr>
          <p:txBody>
            <a:bodyPr lIns="0" tIns="0" rIns="0" bIns="0" rtlCol="0" anchor="t">
              <a:spAutoFit/>
            </a:bodyPr>
            <a:lstStyle/>
            <a:p>
              <a:pPr marL="0" lvl="0" indent="0" algn="l">
                <a:lnSpc>
                  <a:spcPts val="4266"/>
                </a:lnSpc>
              </a:pPr>
              <a:endParaRPr/>
            </a:p>
          </p:txBody>
        </p:sp>
        <p:sp>
          <p:nvSpPr>
            <p:cNvPr id="6" name="TextBox 6"/>
            <p:cNvSpPr txBox="1"/>
            <p:nvPr/>
          </p:nvSpPr>
          <p:spPr>
            <a:xfrm>
              <a:off x="0" y="-38100"/>
              <a:ext cx="10875771" cy="8776881"/>
            </a:xfrm>
            <a:prstGeom prst="rect">
              <a:avLst/>
            </a:prstGeom>
          </p:spPr>
          <p:txBody>
            <a:bodyPr lIns="0" tIns="0" rIns="0" bIns="0" rtlCol="0" anchor="t">
              <a:spAutoFit/>
            </a:bodyPr>
            <a:lstStyle/>
            <a:p>
              <a:pPr marL="0" lvl="0" indent="0" algn="l">
                <a:lnSpc>
                  <a:spcPts val="4784"/>
                </a:lnSpc>
                <a:spcBef>
                  <a:spcPct val="0"/>
                </a:spcBef>
              </a:pPr>
              <a:r>
                <a:rPr lang="en-US" sz="3680">
                  <a:solidFill>
                    <a:srgbClr val="000000"/>
                  </a:solidFill>
                  <a:latin typeface="Barlow"/>
                  <a:ea typeface="Barlow"/>
                  <a:cs typeface="Barlow"/>
                  <a:sym typeface="Barlow"/>
                </a:rPr>
                <a:t>Our POS system enables businesses to record sales, manage stock levels, generate insightful dashboards, and access AI-driven alerts like low-stock warnings. It also supports tiered subscriptions (freemium and premium), works offline using local SQLite storage, and syncs to a cloud server when online. It integrates with e-commerce platforms and accounting software for a holistic business solution.</a:t>
              </a:r>
            </a:p>
          </p:txBody>
        </p:sp>
      </p:gr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a:solidFill>
                  <a:srgbClr val="000000"/>
                </a:solidFill>
                <a:latin typeface="Barlow"/>
                <a:ea typeface="Barlow"/>
                <a:cs typeface="Barlow"/>
                <a:sym typeface="Barlow"/>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7FA"/>
        </a:solidFill>
        <a:effectLst/>
      </p:bgPr>
    </p:bg>
    <p:spTree>
      <p:nvGrpSpPr>
        <p:cNvPr id="1" name=""/>
        <p:cNvGrpSpPr/>
        <p:nvPr/>
      </p:nvGrpSpPr>
      <p:grpSpPr>
        <a:xfrm>
          <a:off x="0" y="0"/>
          <a:ext cx="0" cy="0"/>
          <a:chOff x="0" y="0"/>
          <a:chExt cx="0" cy="0"/>
        </a:xfrm>
      </p:grpSpPr>
      <p:grpSp>
        <p:nvGrpSpPr>
          <p:cNvPr id="2" name="Group 2"/>
          <p:cNvGrpSpPr/>
          <p:nvPr/>
        </p:nvGrpSpPr>
        <p:grpSpPr>
          <a:xfrm>
            <a:off x="6100057" y="1315738"/>
            <a:ext cx="9082750" cy="2460665"/>
            <a:chOff x="0" y="0"/>
            <a:chExt cx="12110334" cy="3280887"/>
          </a:xfrm>
        </p:grpSpPr>
        <p:sp>
          <p:nvSpPr>
            <p:cNvPr id="3" name="TextBox 3"/>
            <p:cNvSpPr txBox="1"/>
            <p:nvPr/>
          </p:nvSpPr>
          <p:spPr>
            <a:xfrm>
              <a:off x="0" y="0"/>
              <a:ext cx="12110334" cy="1638300"/>
            </a:xfrm>
            <a:prstGeom prst="rect">
              <a:avLst/>
            </a:prstGeom>
          </p:spPr>
          <p:txBody>
            <a:bodyPr lIns="0" tIns="0" rIns="0" bIns="0" rtlCol="0" anchor="t">
              <a:spAutoFit/>
            </a:bodyPr>
            <a:lstStyle/>
            <a:p>
              <a:pPr marL="0" lvl="0" indent="0" algn="l">
                <a:lnSpc>
                  <a:spcPts val="9720"/>
                </a:lnSpc>
              </a:pPr>
              <a:r>
                <a:rPr lang="en-US" sz="8100" b="1" u="none">
                  <a:solidFill>
                    <a:srgbClr val="000000"/>
                  </a:solidFill>
                  <a:latin typeface="Barlow Semi-Bold"/>
                  <a:ea typeface="Barlow Semi-Bold"/>
                  <a:cs typeface="Barlow Semi-Bold"/>
                  <a:sym typeface="Barlow Semi-Bold"/>
                </a:rPr>
                <a:t>2 out 5</a:t>
              </a:r>
            </a:p>
          </p:txBody>
        </p:sp>
        <p:sp>
          <p:nvSpPr>
            <p:cNvPr id="4" name="TextBox 4"/>
            <p:cNvSpPr txBox="1"/>
            <p:nvPr/>
          </p:nvSpPr>
          <p:spPr>
            <a:xfrm>
              <a:off x="0" y="1823985"/>
              <a:ext cx="12110334" cy="1456902"/>
            </a:xfrm>
            <a:prstGeom prst="rect">
              <a:avLst/>
            </a:prstGeom>
          </p:spPr>
          <p:txBody>
            <a:bodyPr lIns="0" tIns="0" rIns="0" bIns="0" rtlCol="0" anchor="t">
              <a:spAutoFit/>
            </a:bodyPr>
            <a:lstStyle/>
            <a:p>
              <a:pPr algn="l">
                <a:lnSpc>
                  <a:spcPts val="4479"/>
                </a:lnSpc>
              </a:pPr>
              <a:r>
                <a:rPr lang="en-US" sz="3199" b="1">
                  <a:solidFill>
                    <a:srgbClr val="000000"/>
                  </a:solidFill>
                  <a:latin typeface="Barlow Medium"/>
                  <a:ea typeface="Barlow Medium"/>
                  <a:cs typeface="Barlow Medium"/>
                  <a:sym typeface="Barlow Medium"/>
                </a:rPr>
                <a:t>Elaborate on simple, affordable, and powerful solutions like ours.</a:t>
              </a:r>
            </a:p>
          </p:txBody>
        </p:sp>
      </p:grpSp>
      <p:grpSp>
        <p:nvGrpSpPr>
          <p:cNvPr id="5" name="Group 5"/>
          <p:cNvGrpSpPr/>
          <p:nvPr/>
        </p:nvGrpSpPr>
        <p:grpSpPr>
          <a:xfrm>
            <a:off x="6100057" y="4086537"/>
            <a:ext cx="9082750" cy="2460665"/>
            <a:chOff x="0" y="0"/>
            <a:chExt cx="12110334" cy="3280887"/>
          </a:xfrm>
        </p:grpSpPr>
        <p:sp>
          <p:nvSpPr>
            <p:cNvPr id="6" name="TextBox 6"/>
            <p:cNvSpPr txBox="1"/>
            <p:nvPr/>
          </p:nvSpPr>
          <p:spPr>
            <a:xfrm>
              <a:off x="0" y="0"/>
              <a:ext cx="12110334" cy="1638300"/>
            </a:xfrm>
            <a:prstGeom prst="rect">
              <a:avLst/>
            </a:prstGeom>
          </p:spPr>
          <p:txBody>
            <a:bodyPr lIns="0" tIns="0" rIns="0" bIns="0" rtlCol="0" anchor="t">
              <a:spAutoFit/>
            </a:bodyPr>
            <a:lstStyle/>
            <a:p>
              <a:pPr marL="0" lvl="0" indent="0" algn="l">
                <a:lnSpc>
                  <a:spcPts val="9720"/>
                </a:lnSpc>
              </a:pPr>
              <a:r>
                <a:rPr lang="en-US" sz="8100" b="1" u="none">
                  <a:solidFill>
                    <a:srgbClr val="000000"/>
                  </a:solidFill>
                  <a:latin typeface="Barlow Semi-Bold"/>
                  <a:ea typeface="Barlow Semi-Bold"/>
                  <a:cs typeface="Barlow Semi-Bold"/>
                  <a:sym typeface="Barlow Semi-Bold"/>
                </a:rPr>
                <a:t>95%</a:t>
              </a:r>
            </a:p>
          </p:txBody>
        </p:sp>
        <p:sp>
          <p:nvSpPr>
            <p:cNvPr id="7" name="TextBox 7"/>
            <p:cNvSpPr txBox="1"/>
            <p:nvPr/>
          </p:nvSpPr>
          <p:spPr>
            <a:xfrm>
              <a:off x="0" y="1823985"/>
              <a:ext cx="12110334" cy="1456902"/>
            </a:xfrm>
            <a:prstGeom prst="rect">
              <a:avLst/>
            </a:prstGeom>
          </p:spPr>
          <p:txBody>
            <a:bodyPr lIns="0" tIns="0" rIns="0" bIns="0" rtlCol="0" anchor="t">
              <a:spAutoFit/>
            </a:bodyPr>
            <a:lstStyle/>
            <a:p>
              <a:pPr algn="l">
                <a:lnSpc>
                  <a:spcPts val="4479"/>
                </a:lnSpc>
              </a:pPr>
              <a:r>
                <a:rPr lang="en-US" sz="3199">
                  <a:solidFill>
                    <a:srgbClr val="000000"/>
                  </a:solidFill>
                  <a:latin typeface="Barlow"/>
                  <a:ea typeface="Barlow"/>
                  <a:cs typeface="Barlow"/>
                  <a:sym typeface="Barlow"/>
                </a:rPr>
                <a:t>Businesses are SMEs backbone of emerging economies,</a:t>
              </a:r>
            </a:p>
          </p:txBody>
        </p:sp>
      </p:grpSp>
      <p:grpSp>
        <p:nvGrpSpPr>
          <p:cNvPr id="8" name="Group 8"/>
          <p:cNvGrpSpPr/>
          <p:nvPr/>
        </p:nvGrpSpPr>
        <p:grpSpPr>
          <a:xfrm>
            <a:off x="6100057" y="6547202"/>
            <a:ext cx="9082750" cy="3479840"/>
            <a:chOff x="0" y="0"/>
            <a:chExt cx="12110334" cy="4639787"/>
          </a:xfrm>
        </p:grpSpPr>
        <p:sp>
          <p:nvSpPr>
            <p:cNvPr id="9" name="TextBox 9"/>
            <p:cNvSpPr txBox="1"/>
            <p:nvPr/>
          </p:nvSpPr>
          <p:spPr>
            <a:xfrm>
              <a:off x="0" y="-9525"/>
              <a:ext cx="12110334" cy="1508125"/>
            </a:xfrm>
            <a:prstGeom prst="rect">
              <a:avLst/>
            </a:prstGeom>
          </p:spPr>
          <p:txBody>
            <a:bodyPr lIns="0" tIns="0" rIns="0" bIns="0" rtlCol="0" anchor="t">
              <a:spAutoFit/>
            </a:bodyPr>
            <a:lstStyle/>
            <a:p>
              <a:pPr marL="0" lvl="0" indent="0" algn="l">
                <a:lnSpc>
                  <a:spcPts val="8880"/>
                </a:lnSpc>
              </a:pPr>
              <a:r>
                <a:rPr lang="en-US" sz="7400" b="1">
                  <a:solidFill>
                    <a:srgbClr val="000000"/>
                  </a:solidFill>
                  <a:latin typeface="Barlow Semi-Bold"/>
                  <a:ea typeface="Barlow Semi-Bold"/>
                  <a:cs typeface="Barlow Semi-Bold"/>
                  <a:sym typeface="Barlow Semi-Bold"/>
                </a:rPr>
                <a:t>Over </a:t>
              </a:r>
              <a:r>
                <a:rPr lang="en-US" sz="7400" b="1" u="none">
                  <a:solidFill>
                    <a:srgbClr val="000000"/>
                  </a:solidFill>
                  <a:latin typeface="Barlow Semi-Bold"/>
                  <a:ea typeface="Barlow Semi-Bold"/>
                  <a:cs typeface="Barlow Semi-Bold"/>
                  <a:sym typeface="Barlow Semi-Bold"/>
                </a:rPr>
                <a:t>123 million</a:t>
              </a:r>
            </a:p>
          </p:txBody>
        </p:sp>
        <p:sp>
          <p:nvSpPr>
            <p:cNvPr id="10" name="TextBox 10"/>
            <p:cNvSpPr txBox="1"/>
            <p:nvPr/>
          </p:nvSpPr>
          <p:spPr>
            <a:xfrm>
              <a:off x="0" y="1684285"/>
              <a:ext cx="12110334" cy="2955502"/>
            </a:xfrm>
            <a:prstGeom prst="rect">
              <a:avLst/>
            </a:prstGeom>
          </p:spPr>
          <p:txBody>
            <a:bodyPr lIns="0" tIns="0" rIns="0" bIns="0" rtlCol="0" anchor="t">
              <a:spAutoFit/>
            </a:bodyPr>
            <a:lstStyle/>
            <a:p>
              <a:pPr algn="l">
                <a:lnSpc>
                  <a:spcPts val="4479"/>
                </a:lnSpc>
              </a:pPr>
              <a:r>
                <a:rPr lang="en-US" sz="3199" b="1">
                  <a:solidFill>
                    <a:srgbClr val="000000"/>
                  </a:solidFill>
                  <a:latin typeface="Barlow Medium"/>
                  <a:ea typeface="Barlow Medium"/>
                  <a:cs typeface="Barlow Medium"/>
                  <a:sym typeface="Barlow Medium"/>
                </a:rPr>
                <a:t>Globally operate on SME’s businesses that represent a massive underserved market, making the demand for affordable and smart POS technology grow rapidly.</a:t>
              </a:r>
            </a:p>
          </p:txBody>
        </p:sp>
      </p:grpSp>
      <p:pic>
        <p:nvPicPr>
          <p:cNvPr id="11" name="Picture 11"/>
          <p:cNvPicPr>
            <a:picLocks noChangeAspect="1"/>
          </p:cNvPicPr>
          <p:nvPr/>
        </p:nvPicPr>
        <p:blipFill>
          <a:blip r:embed="rId2"/>
          <a:stretch>
            <a:fillRect/>
          </a:stretch>
        </p:blipFill>
        <p:spPr>
          <a:xfrm>
            <a:off x="674552" y="4493818"/>
            <a:ext cx="4249772" cy="2479033"/>
          </a:xfrm>
          <a:prstGeom prst="rect">
            <a:avLst/>
          </a:prstGeom>
        </p:spPr>
      </p:pic>
      <p:pic>
        <p:nvPicPr>
          <p:cNvPr id="12" name="Picture 12"/>
          <p:cNvPicPr>
            <a:picLocks noChangeAspect="1"/>
          </p:cNvPicPr>
          <p:nvPr/>
        </p:nvPicPr>
        <p:blipFill>
          <a:blip r:embed="rId3"/>
          <a:stretch>
            <a:fillRect/>
          </a:stretch>
        </p:blipFill>
        <p:spPr>
          <a:xfrm>
            <a:off x="674552" y="7932974"/>
            <a:ext cx="4249772" cy="1345761"/>
          </a:xfrm>
          <a:prstGeom prst="rect">
            <a:avLst/>
          </a:prstGeom>
        </p:spPr>
      </p:pic>
      <p:pic>
        <p:nvPicPr>
          <p:cNvPr id="13" name="Picture 13"/>
          <p:cNvPicPr>
            <a:picLocks noChangeAspect="1"/>
          </p:cNvPicPr>
          <p:nvPr/>
        </p:nvPicPr>
        <p:blipFill>
          <a:blip r:embed="rId4"/>
          <a:stretch>
            <a:fillRect/>
          </a:stretch>
        </p:blipFill>
        <p:spPr>
          <a:xfrm>
            <a:off x="674552" y="1930507"/>
            <a:ext cx="4249772" cy="1919056"/>
          </a:xfrm>
          <a:prstGeom prst="rect">
            <a:avLst/>
          </a:prstGeom>
        </p:spPr>
      </p:pic>
      <p:sp>
        <p:nvSpPr>
          <p:cNvPr id="14" name="TextBox 14"/>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14</a:t>
            </a:r>
          </a:p>
        </p:txBody>
      </p:sp>
      <p:sp>
        <p:nvSpPr>
          <p:cNvPr id="15" name="TextBox 15"/>
          <p:cNvSpPr txBox="1"/>
          <p:nvPr/>
        </p:nvSpPr>
        <p:spPr>
          <a:xfrm>
            <a:off x="1558682" y="0"/>
            <a:ext cx="9082750"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Target Market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781052" y="1109577"/>
            <a:ext cx="8904202" cy="8270391"/>
          </a:xfrm>
          <a:prstGeom prst="rect">
            <a:avLst/>
          </a:prstGeom>
        </p:spPr>
      </p:pic>
      <p:sp>
        <p:nvSpPr>
          <p:cNvPr id="3" name="TextBox 3"/>
          <p:cNvSpPr txBox="1"/>
          <p:nvPr/>
        </p:nvSpPr>
        <p:spPr>
          <a:xfrm>
            <a:off x="1028700" y="2783205"/>
            <a:ext cx="7372995" cy="4476750"/>
          </a:xfrm>
          <a:prstGeom prst="rect">
            <a:avLst/>
          </a:prstGeom>
        </p:spPr>
        <p:txBody>
          <a:bodyPr lIns="0" tIns="0" rIns="0" bIns="0" rtlCol="0" anchor="t">
            <a:spAutoFit/>
          </a:bodyPr>
          <a:lstStyle/>
          <a:p>
            <a:pPr algn="l">
              <a:lnSpc>
                <a:spcPts val="4499"/>
              </a:lnSpc>
            </a:pPr>
            <a:r>
              <a:rPr lang="en-US" sz="2999">
                <a:solidFill>
                  <a:srgbClr val="000000"/>
                </a:solidFill>
                <a:latin typeface="Barlow"/>
                <a:ea typeface="Barlow"/>
                <a:cs typeface="Barlow"/>
                <a:sym typeface="Barlow"/>
              </a:rPr>
              <a:t>The global POS market size was valued at approximately $80 billion in 2023 and is expected to reach over $150 billion by 2030. In emerging markets like Africa, Southeast Asia, and Latin America, retail digitization is accelerating, offering a multi-billion-dollar opportunity to serve SMBs transitioning from manual to digital systems.</a:t>
            </a:r>
          </a:p>
        </p:txBody>
      </p:sp>
      <p:sp>
        <p:nvSpPr>
          <p:cNvPr id="4" name="TextBox 4"/>
          <p:cNvSpPr txBox="1"/>
          <p:nvPr/>
        </p:nvSpPr>
        <p:spPr>
          <a:xfrm>
            <a:off x="1028700" y="622869"/>
            <a:ext cx="6896736" cy="1228725"/>
          </a:xfrm>
          <a:prstGeom prst="rect">
            <a:avLst/>
          </a:prstGeom>
        </p:spPr>
        <p:txBody>
          <a:bodyPr lIns="0" tIns="0" rIns="0" bIns="0" rtlCol="0" anchor="t">
            <a:spAutoFit/>
          </a:bodyPr>
          <a:lstStyle/>
          <a:p>
            <a:pPr marL="0" lvl="0" indent="0" algn="l">
              <a:lnSpc>
                <a:spcPts val="9720"/>
              </a:lnSpc>
              <a:spcBef>
                <a:spcPct val="0"/>
              </a:spcBef>
            </a:pPr>
            <a:r>
              <a:rPr lang="en-US" sz="8100" b="1">
                <a:solidFill>
                  <a:srgbClr val="0BB6BC"/>
                </a:solidFill>
                <a:latin typeface="Barlow Bold"/>
                <a:ea typeface="Barlow Bold"/>
                <a:cs typeface="Barlow Bold"/>
                <a:sym typeface="Barlow Bold"/>
              </a:rPr>
              <a:t>Market Size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3359" y="3971075"/>
            <a:ext cx="14881282" cy="602142"/>
          </a:xfrm>
          <a:prstGeom prst="rect">
            <a:avLst/>
          </a:prstGeom>
          <a:solidFill>
            <a:srgbClr val="90113E">
              <a:alpha val="1961"/>
            </a:srgbClr>
          </a:solidFill>
        </p:spPr>
        <p:txBody>
          <a:bodyPr/>
          <a:lstStyle/>
          <a:p>
            <a:endParaRPr lang="en-KE"/>
          </a:p>
        </p:txBody>
      </p:sp>
      <p:sp>
        <p:nvSpPr>
          <p:cNvPr id="3" name="AutoShape 3"/>
          <p:cNvSpPr/>
          <p:nvPr/>
        </p:nvSpPr>
        <p:spPr>
          <a:xfrm>
            <a:off x="1703359" y="5158824"/>
            <a:ext cx="14881282" cy="602142"/>
          </a:xfrm>
          <a:prstGeom prst="rect">
            <a:avLst/>
          </a:prstGeom>
          <a:solidFill>
            <a:srgbClr val="90113E">
              <a:alpha val="1961"/>
            </a:srgbClr>
          </a:solidFill>
        </p:spPr>
        <p:txBody>
          <a:bodyPr/>
          <a:lstStyle/>
          <a:p>
            <a:endParaRPr lang="en-KE"/>
          </a:p>
        </p:txBody>
      </p:sp>
      <p:sp>
        <p:nvSpPr>
          <p:cNvPr id="4" name="AutoShape 4"/>
          <p:cNvSpPr/>
          <p:nvPr/>
        </p:nvSpPr>
        <p:spPr>
          <a:xfrm>
            <a:off x="-602092" y="8998522"/>
            <a:ext cx="18890092" cy="2585870"/>
          </a:xfrm>
          <a:prstGeom prst="rect">
            <a:avLst/>
          </a:prstGeom>
          <a:solidFill>
            <a:srgbClr val="90113E"/>
          </a:solidFill>
        </p:spPr>
        <p:txBody>
          <a:bodyPr/>
          <a:lstStyle/>
          <a:p>
            <a:endParaRPr lang="en-KE"/>
          </a:p>
        </p:txBody>
      </p:sp>
      <p:grpSp>
        <p:nvGrpSpPr>
          <p:cNvPr id="5" name="Group 5"/>
          <p:cNvGrpSpPr>
            <a:grpSpLocks noChangeAspect="1"/>
          </p:cNvGrpSpPr>
          <p:nvPr/>
        </p:nvGrpSpPr>
        <p:grpSpPr>
          <a:xfrm>
            <a:off x="0" y="0"/>
            <a:ext cx="6812379" cy="8998522"/>
            <a:chOff x="0" y="0"/>
            <a:chExt cx="6438900" cy="8505190"/>
          </a:xfrm>
        </p:grpSpPr>
        <p:sp>
          <p:nvSpPr>
            <p:cNvPr id="6" name="Freeform 6"/>
            <p:cNvSpPr/>
            <p:nvPr/>
          </p:nvSpPr>
          <p:spPr>
            <a:xfrm>
              <a:off x="0" y="0"/>
              <a:ext cx="6438900" cy="8505190"/>
            </a:xfrm>
            <a:custGeom>
              <a:avLst/>
              <a:gdLst/>
              <a:ahLst/>
              <a:cxnLst/>
              <a:rect l="l" t="t" r="r" b="b"/>
              <a:pathLst>
                <a:path w="6438900" h="8505190">
                  <a:moveTo>
                    <a:pt x="4916170" y="8505190"/>
                  </a:moveTo>
                  <a:lnTo>
                    <a:pt x="4627880" y="8505190"/>
                  </a:lnTo>
                  <a:lnTo>
                    <a:pt x="0" y="8072120"/>
                  </a:lnTo>
                  <a:lnTo>
                    <a:pt x="0" y="4405630"/>
                  </a:lnTo>
                  <a:lnTo>
                    <a:pt x="910590" y="0"/>
                  </a:lnTo>
                  <a:lnTo>
                    <a:pt x="6438900" y="0"/>
                  </a:lnTo>
                  <a:lnTo>
                    <a:pt x="6438900" y="671830"/>
                  </a:lnTo>
                  <a:lnTo>
                    <a:pt x="4916170" y="8505190"/>
                  </a:lnTo>
                  <a:close/>
                </a:path>
              </a:pathLst>
            </a:custGeom>
            <a:blipFill>
              <a:blip r:embed="rId2"/>
              <a:stretch>
                <a:fillRect l="-65869" r="-65869"/>
              </a:stretch>
            </a:blipFill>
          </p:spPr>
          <p:txBody>
            <a:bodyPr/>
            <a:lstStyle/>
            <a:p>
              <a:endParaRPr lang="en-KE"/>
            </a:p>
          </p:txBody>
        </p:sp>
        <p:sp>
          <p:nvSpPr>
            <p:cNvPr id="7" name="Freeform 7"/>
            <p:cNvSpPr/>
            <p:nvPr/>
          </p:nvSpPr>
          <p:spPr>
            <a:xfrm>
              <a:off x="0" y="0"/>
              <a:ext cx="6438900" cy="8505190"/>
            </a:xfrm>
            <a:custGeom>
              <a:avLst/>
              <a:gdLst/>
              <a:ahLst/>
              <a:cxnLst/>
              <a:rect l="l" t="t" r="r" b="b"/>
              <a:pathLst>
                <a:path w="6438900" h="8505190">
                  <a:moveTo>
                    <a:pt x="910590" y="0"/>
                  </a:moveTo>
                  <a:lnTo>
                    <a:pt x="1898650" y="289560"/>
                  </a:lnTo>
                  <a:lnTo>
                    <a:pt x="0" y="4405630"/>
                  </a:lnTo>
                  <a:lnTo>
                    <a:pt x="910590" y="0"/>
                  </a:lnTo>
                  <a:close/>
                  <a:moveTo>
                    <a:pt x="3253740" y="8047990"/>
                  </a:moveTo>
                  <a:lnTo>
                    <a:pt x="4916170" y="8505190"/>
                  </a:lnTo>
                  <a:lnTo>
                    <a:pt x="6438900" y="671830"/>
                  </a:lnTo>
                  <a:lnTo>
                    <a:pt x="3253740" y="8047990"/>
                  </a:lnTo>
                  <a:close/>
                </a:path>
              </a:pathLst>
            </a:custGeom>
            <a:solidFill>
              <a:srgbClr val="0BB6BC"/>
            </a:solidFill>
          </p:spPr>
          <p:txBody>
            <a:bodyPr/>
            <a:lstStyle/>
            <a:p>
              <a:endParaRPr lang="en-KE"/>
            </a:p>
          </p:txBody>
        </p:sp>
      </p:grpSp>
      <p:sp>
        <p:nvSpPr>
          <p:cNvPr id="8" name="TextBox 8"/>
          <p:cNvSpPr txBox="1"/>
          <p:nvPr/>
        </p:nvSpPr>
        <p:spPr>
          <a:xfrm>
            <a:off x="9278562" y="1841248"/>
            <a:ext cx="7980738" cy="3638550"/>
          </a:xfrm>
          <a:prstGeom prst="rect">
            <a:avLst/>
          </a:prstGeom>
        </p:spPr>
        <p:txBody>
          <a:bodyPr lIns="0" tIns="0" rIns="0" bIns="0" rtlCol="0" anchor="t">
            <a:spAutoFit/>
          </a:bodyPr>
          <a:lstStyle/>
          <a:p>
            <a:pPr marL="0" lvl="0" indent="0" algn="just">
              <a:lnSpc>
                <a:spcPts val="4199"/>
              </a:lnSpc>
              <a:spcBef>
                <a:spcPct val="0"/>
              </a:spcBef>
            </a:pPr>
            <a:r>
              <a:rPr lang="en-US" sz="2999">
                <a:solidFill>
                  <a:srgbClr val="000000"/>
                </a:solidFill>
                <a:latin typeface="Garet"/>
                <a:ea typeface="Garet"/>
                <a:cs typeface="Garet"/>
                <a:sym typeface="Garet"/>
              </a:rPr>
              <a:t>Competitors include Square POS, Shopify POS, Lightspeed, Toast POS, and local providers like Kopo Kopo (Africa). These solutions, however, often require constant internet access, are expensive, or offer limited offline functionality and AI capabilities.</a:t>
            </a:r>
          </a:p>
        </p:txBody>
      </p:sp>
      <p:sp>
        <p:nvSpPr>
          <p:cNvPr id="9" name="TextBox 9"/>
          <p:cNvSpPr txBox="1"/>
          <p:nvPr/>
        </p:nvSpPr>
        <p:spPr>
          <a:xfrm>
            <a:off x="8508761" y="257175"/>
            <a:ext cx="8750539" cy="1238250"/>
          </a:xfrm>
          <a:prstGeom prst="rect">
            <a:avLst/>
          </a:prstGeom>
        </p:spPr>
        <p:txBody>
          <a:bodyPr lIns="0" tIns="0" rIns="0" bIns="0" rtlCol="0" anchor="t">
            <a:spAutoFit/>
          </a:bodyPr>
          <a:lstStyle/>
          <a:p>
            <a:pPr marL="0" lvl="0" indent="0" algn="ctr">
              <a:lnSpc>
                <a:spcPts val="9719"/>
              </a:lnSpc>
            </a:pPr>
            <a:r>
              <a:rPr lang="en-US" sz="8099" b="1">
                <a:solidFill>
                  <a:srgbClr val="0BB6BC"/>
                </a:solidFill>
                <a:latin typeface="Barlow Bold"/>
                <a:ea typeface="Barlow Bold"/>
                <a:cs typeface="Barlow Bold"/>
                <a:sym typeface="Barlow Bold"/>
              </a:rPr>
              <a:t>Competitors</a:t>
            </a:r>
          </a:p>
        </p:txBody>
      </p:sp>
      <p:sp>
        <p:nvSpPr>
          <p:cNvPr id="10" name="TextBox 10"/>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5725" y="1224294"/>
            <a:ext cx="13944632" cy="6819272"/>
            <a:chOff x="0" y="0"/>
            <a:chExt cx="18592843" cy="9092363"/>
          </a:xfrm>
        </p:grpSpPr>
        <p:sp>
          <p:nvSpPr>
            <p:cNvPr id="3" name="TextBox 3"/>
            <p:cNvSpPr txBox="1"/>
            <p:nvPr/>
          </p:nvSpPr>
          <p:spPr>
            <a:xfrm>
              <a:off x="0" y="0"/>
              <a:ext cx="18592843" cy="1638300"/>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Bold"/>
                  <a:ea typeface="Barlow Bold"/>
                  <a:cs typeface="Barlow Bold"/>
                  <a:sym typeface="Barlow Bold"/>
                </a:rPr>
                <a:t>Competitive Advantage</a:t>
              </a:r>
            </a:p>
          </p:txBody>
        </p:sp>
        <p:sp>
          <p:nvSpPr>
            <p:cNvPr id="4" name="TextBox 4"/>
            <p:cNvSpPr txBox="1"/>
            <p:nvPr/>
          </p:nvSpPr>
          <p:spPr>
            <a:xfrm>
              <a:off x="0" y="1930409"/>
              <a:ext cx="16429858" cy="7161954"/>
            </a:xfrm>
            <a:prstGeom prst="rect">
              <a:avLst/>
            </a:prstGeom>
          </p:spPr>
          <p:txBody>
            <a:bodyPr lIns="0" tIns="0" rIns="0" bIns="0" rtlCol="0" anchor="t">
              <a:spAutoFit/>
            </a:bodyPr>
            <a:lstStyle/>
            <a:p>
              <a:pPr algn="l">
                <a:lnSpc>
                  <a:spcPts val="4759"/>
                </a:lnSpc>
              </a:pPr>
              <a:r>
                <a:rPr lang="en-US" sz="3399" b="1">
                  <a:solidFill>
                    <a:srgbClr val="90113E"/>
                  </a:solidFill>
                  <a:latin typeface="Barlow Medium"/>
                  <a:ea typeface="Barlow Medium"/>
                  <a:cs typeface="Barlow Medium"/>
                  <a:sym typeface="Barlow Medium"/>
                </a:rPr>
                <a:t>Our POS system offers true offline-first functionality with seamless syncing.</a:t>
              </a:r>
            </a:p>
            <a:p>
              <a:pPr algn="l">
                <a:lnSpc>
                  <a:spcPts val="4759"/>
                </a:lnSpc>
              </a:pPr>
              <a:r>
                <a:rPr lang="en-US" sz="3399" b="1">
                  <a:solidFill>
                    <a:srgbClr val="90113E"/>
                  </a:solidFill>
                  <a:latin typeface="Barlow Medium"/>
                  <a:ea typeface="Barlow Medium"/>
                  <a:cs typeface="Barlow Medium"/>
                  <a:sym typeface="Barlow Medium"/>
                </a:rPr>
                <a:t>AI-powered insights, such as predictive low-stock alerts and sales forecasting.</a:t>
              </a:r>
            </a:p>
            <a:p>
              <a:pPr algn="l">
                <a:lnSpc>
                  <a:spcPts val="4759"/>
                </a:lnSpc>
              </a:pPr>
              <a:r>
                <a:rPr lang="en-US" sz="3399" b="1">
                  <a:solidFill>
                    <a:srgbClr val="90113E"/>
                  </a:solidFill>
                  <a:latin typeface="Barlow Medium"/>
                  <a:ea typeface="Barlow Medium"/>
                  <a:cs typeface="Barlow Medium"/>
                  <a:sym typeface="Barlow Medium"/>
                </a:rPr>
                <a:t>Freemium access for startups and affordable tiered subscriptions.</a:t>
              </a:r>
            </a:p>
            <a:p>
              <a:pPr algn="l">
                <a:lnSpc>
                  <a:spcPts val="4759"/>
                </a:lnSpc>
              </a:pPr>
              <a:r>
                <a:rPr lang="en-US" sz="3399" b="1">
                  <a:solidFill>
                    <a:srgbClr val="90113E"/>
                  </a:solidFill>
                  <a:latin typeface="Barlow Medium"/>
                  <a:ea typeface="Barlow Medium"/>
                  <a:cs typeface="Barlow Medium"/>
                  <a:sym typeface="Barlow Medium"/>
                </a:rPr>
                <a:t>We offer native e-commerce integration and accounting exports, features often missing in competing products for SMBs in emerging economies.</a:t>
              </a:r>
            </a:p>
          </p:txBody>
        </p:sp>
      </p:grpSp>
      <p:sp>
        <p:nvSpPr>
          <p:cNvPr id="5" name="AutoShape 5"/>
          <p:cNvSpPr/>
          <p:nvPr/>
        </p:nvSpPr>
        <p:spPr>
          <a:xfrm>
            <a:off x="0" y="0"/>
            <a:ext cx="1902317" cy="10287000"/>
          </a:xfrm>
          <a:prstGeom prst="rect">
            <a:avLst/>
          </a:prstGeom>
          <a:solidFill>
            <a:srgbClr val="90113E"/>
          </a:solidFill>
        </p:spPr>
        <p:txBody>
          <a:bodyPr/>
          <a:lstStyle/>
          <a:p>
            <a:endParaRPr lang="en-KE"/>
          </a:p>
        </p:txBody>
      </p:sp>
      <p:sp>
        <p:nvSpPr>
          <p:cNvPr id="6" name="Freeform 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3359" y="3971075"/>
            <a:ext cx="14881282" cy="602142"/>
          </a:xfrm>
          <a:prstGeom prst="rect">
            <a:avLst/>
          </a:prstGeom>
          <a:solidFill>
            <a:srgbClr val="90113E">
              <a:alpha val="1961"/>
            </a:srgbClr>
          </a:solidFill>
        </p:spPr>
        <p:txBody>
          <a:bodyPr/>
          <a:lstStyle/>
          <a:p>
            <a:endParaRPr lang="en-KE"/>
          </a:p>
        </p:txBody>
      </p:sp>
      <p:sp>
        <p:nvSpPr>
          <p:cNvPr id="3" name="AutoShape 3"/>
          <p:cNvSpPr/>
          <p:nvPr/>
        </p:nvSpPr>
        <p:spPr>
          <a:xfrm>
            <a:off x="1703359" y="5158824"/>
            <a:ext cx="14881282" cy="602142"/>
          </a:xfrm>
          <a:prstGeom prst="rect">
            <a:avLst/>
          </a:prstGeom>
          <a:solidFill>
            <a:srgbClr val="90113E">
              <a:alpha val="1961"/>
            </a:srgbClr>
          </a:solidFill>
        </p:spPr>
        <p:txBody>
          <a:bodyPr/>
          <a:lstStyle/>
          <a:p>
            <a:endParaRPr lang="en-KE"/>
          </a:p>
        </p:txBody>
      </p:sp>
      <p:sp>
        <p:nvSpPr>
          <p:cNvPr id="4" name="AutoShape 4"/>
          <p:cNvSpPr/>
          <p:nvPr/>
        </p:nvSpPr>
        <p:spPr>
          <a:xfrm>
            <a:off x="1703359" y="6346573"/>
            <a:ext cx="14881282" cy="602142"/>
          </a:xfrm>
          <a:prstGeom prst="rect">
            <a:avLst/>
          </a:prstGeom>
          <a:solidFill>
            <a:srgbClr val="90113E">
              <a:alpha val="1961"/>
            </a:srgbClr>
          </a:solidFill>
        </p:spPr>
        <p:txBody>
          <a:bodyPr/>
          <a:lstStyle/>
          <a:p>
            <a:endParaRPr lang="en-KE"/>
          </a:p>
        </p:txBody>
      </p:sp>
      <p:sp>
        <p:nvSpPr>
          <p:cNvPr id="5" name="AutoShape 5"/>
          <p:cNvSpPr/>
          <p:nvPr/>
        </p:nvSpPr>
        <p:spPr>
          <a:xfrm>
            <a:off x="1703359" y="7534322"/>
            <a:ext cx="14881282" cy="602142"/>
          </a:xfrm>
          <a:prstGeom prst="rect">
            <a:avLst/>
          </a:prstGeom>
          <a:solidFill>
            <a:srgbClr val="90113E">
              <a:alpha val="1961"/>
            </a:srgbClr>
          </a:solidFill>
        </p:spPr>
        <p:txBody>
          <a:bodyPr/>
          <a:lstStyle/>
          <a:p>
            <a:endParaRPr lang="en-KE"/>
          </a:p>
        </p:txBody>
      </p:sp>
      <p:sp>
        <p:nvSpPr>
          <p:cNvPr id="6" name="AutoShape 6"/>
          <p:cNvSpPr/>
          <p:nvPr/>
        </p:nvSpPr>
        <p:spPr>
          <a:xfrm>
            <a:off x="1703359" y="3357575"/>
            <a:ext cx="14881282" cy="0"/>
          </a:xfrm>
          <a:prstGeom prst="line">
            <a:avLst/>
          </a:prstGeom>
          <a:ln w="19050" cap="flat">
            <a:solidFill>
              <a:srgbClr val="90113E"/>
            </a:solidFill>
            <a:prstDash val="solid"/>
            <a:headEnd type="none" w="sm" len="sm"/>
            <a:tailEnd type="none" w="sm" len="sm"/>
          </a:ln>
        </p:spPr>
        <p:txBody>
          <a:bodyPr/>
          <a:lstStyle/>
          <a:p>
            <a:endParaRPr lang="en-KE"/>
          </a:p>
        </p:txBody>
      </p:sp>
      <p:sp>
        <p:nvSpPr>
          <p:cNvPr id="7" name="AutoShape 7"/>
          <p:cNvSpPr/>
          <p:nvPr/>
        </p:nvSpPr>
        <p:spPr>
          <a:xfrm>
            <a:off x="1703359" y="8136464"/>
            <a:ext cx="14881282" cy="0"/>
          </a:xfrm>
          <a:prstGeom prst="line">
            <a:avLst/>
          </a:prstGeom>
          <a:ln w="19050" cap="flat">
            <a:solidFill>
              <a:srgbClr val="90113E"/>
            </a:solidFill>
            <a:prstDash val="solid"/>
            <a:headEnd type="none" w="sm" len="sm"/>
            <a:tailEnd type="none" w="sm" len="sm"/>
          </a:ln>
        </p:spPr>
        <p:txBody>
          <a:bodyPr/>
          <a:lstStyle/>
          <a:p>
            <a:endParaRPr lang="en-KE"/>
          </a:p>
        </p:txBody>
      </p:sp>
      <p:sp>
        <p:nvSpPr>
          <p:cNvPr id="8" name="AutoShape 8"/>
          <p:cNvSpPr/>
          <p:nvPr/>
        </p:nvSpPr>
        <p:spPr>
          <a:xfrm>
            <a:off x="8659450" y="2473365"/>
            <a:ext cx="1972472" cy="894023"/>
          </a:xfrm>
          <a:prstGeom prst="rect">
            <a:avLst/>
          </a:prstGeom>
          <a:solidFill>
            <a:srgbClr val="FFFFFF"/>
          </a:solidFill>
        </p:spPr>
        <p:txBody>
          <a:bodyPr/>
          <a:lstStyle/>
          <a:p>
            <a:endParaRPr lang="en-KE"/>
          </a:p>
        </p:txBody>
      </p:sp>
      <p:sp>
        <p:nvSpPr>
          <p:cNvPr id="9" name="AutoShape 9"/>
          <p:cNvSpPr/>
          <p:nvPr/>
        </p:nvSpPr>
        <p:spPr>
          <a:xfrm>
            <a:off x="6673531" y="2473365"/>
            <a:ext cx="1972472" cy="894023"/>
          </a:xfrm>
          <a:prstGeom prst="rect">
            <a:avLst/>
          </a:prstGeom>
          <a:solidFill>
            <a:srgbClr val="FFFFFF"/>
          </a:solidFill>
        </p:spPr>
        <p:txBody>
          <a:bodyPr/>
          <a:lstStyle/>
          <a:p>
            <a:endParaRPr lang="en-KE"/>
          </a:p>
        </p:txBody>
      </p:sp>
      <p:sp>
        <p:nvSpPr>
          <p:cNvPr id="10" name="TextBox 10"/>
          <p:cNvSpPr txBox="1"/>
          <p:nvPr/>
        </p:nvSpPr>
        <p:spPr>
          <a:xfrm>
            <a:off x="6913736" y="2694518"/>
            <a:ext cx="1524842"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1</a:t>
            </a:r>
          </a:p>
        </p:txBody>
      </p:sp>
      <p:sp>
        <p:nvSpPr>
          <p:cNvPr id="11" name="TextBox 11"/>
          <p:cNvSpPr txBox="1"/>
          <p:nvPr/>
        </p:nvSpPr>
        <p:spPr>
          <a:xfrm>
            <a:off x="9075969"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2</a:t>
            </a:r>
          </a:p>
        </p:txBody>
      </p:sp>
      <p:sp>
        <p:nvSpPr>
          <p:cNvPr id="12" name="AutoShape 12"/>
          <p:cNvSpPr/>
          <p:nvPr/>
        </p:nvSpPr>
        <p:spPr>
          <a:xfrm>
            <a:off x="10645368" y="2473365"/>
            <a:ext cx="1972472" cy="894023"/>
          </a:xfrm>
          <a:prstGeom prst="rect">
            <a:avLst/>
          </a:prstGeom>
          <a:solidFill>
            <a:srgbClr val="FFFFFF"/>
          </a:solidFill>
        </p:spPr>
        <p:txBody>
          <a:bodyPr/>
          <a:lstStyle/>
          <a:p>
            <a:endParaRPr lang="en-KE"/>
          </a:p>
        </p:txBody>
      </p:sp>
      <p:sp>
        <p:nvSpPr>
          <p:cNvPr id="13" name="TextBox 13"/>
          <p:cNvSpPr txBox="1"/>
          <p:nvPr/>
        </p:nvSpPr>
        <p:spPr>
          <a:xfrm>
            <a:off x="11029376"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3</a:t>
            </a:r>
          </a:p>
        </p:txBody>
      </p:sp>
      <p:sp>
        <p:nvSpPr>
          <p:cNvPr id="14" name="AutoShape 14"/>
          <p:cNvSpPr/>
          <p:nvPr/>
        </p:nvSpPr>
        <p:spPr>
          <a:xfrm>
            <a:off x="12631287" y="2473365"/>
            <a:ext cx="1972472" cy="894023"/>
          </a:xfrm>
          <a:prstGeom prst="rect">
            <a:avLst/>
          </a:prstGeom>
          <a:solidFill>
            <a:srgbClr val="FFFFFF"/>
          </a:solidFill>
        </p:spPr>
        <p:txBody>
          <a:bodyPr/>
          <a:lstStyle/>
          <a:p>
            <a:endParaRPr lang="en-KE"/>
          </a:p>
        </p:txBody>
      </p:sp>
      <p:sp>
        <p:nvSpPr>
          <p:cNvPr id="15" name="AutoShape 15"/>
          <p:cNvSpPr/>
          <p:nvPr/>
        </p:nvSpPr>
        <p:spPr>
          <a:xfrm>
            <a:off x="14612169" y="2467083"/>
            <a:ext cx="1972472" cy="894023"/>
          </a:xfrm>
          <a:prstGeom prst="rect">
            <a:avLst/>
          </a:prstGeom>
          <a:solidFill>
            <a:srgbClr val="FFFFFF"/>
          </a:solidFill>
        </p:spPr>
        <p:txBody>
          <a:bodyPr/>
          <a:lstStyle/>
          <a:p>
            <a:endParaRPr lang="en-KE"/>
          </a:p>
        </p:txBody>
      </p:sp>
      <p:sp>
        <p:nvSpPr>
          <p:cNvPr id="16" name="TextBox 16"/>
          <p:cNvSpPr txBox="1"/>
          <p:nvPr/>
        </p:nvSpPr>
        <p:spPr>
          <a:xfrm>
            <a:off x="12982784"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4</a:t>
            </a:r>
          </a:p>
        </p:txBody>
      </p:sp>
      <p:sp>
        <p:nvSpPr>
          <p:cNvPr id="17" name="TextBox 17"/>
          <p:cNvSpPr txBox="1"/>
          <p:nvPr/>
        </p:nvSpPr>
        <p:spPr>
          <a:xfrm>
            <a:off x="14936191"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5</a:t>
            </a:r>
          </a:p>
        </p:txBody>
      </p:sp>
      <p:sp>
        <p:nvSpPr>
          <p:cNvPr id="18" name="TextBox 18"/>
          <p:cNvSpPr txBox="1"/>
          <p:nvPr/>
        </p:nvSpPr>
        <p:spPr>
          <a:xfrm>
            <a:off x="2068802" y="2696086"/>
            <a:ext cx="4370690" cy="389255"/>
          </a:xfrm>
          <a:prstGeom prst="rect">
            <a:avLst/>
          </a:prstGeom>
        </p:spPr>
        <p:txBody>
          <a:bodyPr lIns="0" tIns="0" rIns="0" bIns="0" rtlCol="0" anchor="t">
            <a:spAutoFit/>
          </a:bodyPr>
          <a:lstStyle/>
          <a:p>
            <a:pPr marL="0" lvl="0" indent="0" algn="just">
              <a:lnSpc>
                <a:spcPts val="3220"/>
              </a:lnSpc>
              <a:spcBef>
                <a:spcPct val="0"/>
              </a:spcBef>
            </a:pPr>
            <a:r>
              <a:rPr lang="en-US" sz="2300" u="none">
                <a:solidFill>
                  <a:srgbClr val="90113E"/>
                </a:solidFill>
                <a:latin typeface="Barlow"/>
                <a:ea typeface="Barlow"/>
                <a:cs typeface="Barlow"/>
                <a:sym typeface="Barlow"/>
              </a:rPr>
              <a:t>Tasks</a:t>
            </a:r>
          </a:p>
        </p:txBody>
      </p:sp>
      <p:sp>
        <p:nvSpPr>
          <p:cNvPr id="19" name="TextBox 19"/>
          <p:cNvSpPr txBox="1"/>
          <p:nvPr/>
        </p:nvSpPr>
        <p:spPr>
          <a:xfrm>
            <a:off x="1997743" y="3419744"/>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Project Research</a:t>
            </a:r>
          </a:p>
        </p:txBody>
      </p:sp>
      <p:sp>
        <p:nvSpPr>
          <p:cNvPr id="20" name="TextBox 20"/>
          <p:cNvSpPr txBox="1"/>
          <p:nvPr/>
        </p:nvSpPr>
        <p:spPr>
          <a:xfrm>
            <a:off x="1997743" y="4022985"/>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Data Collection</a:t>
            </a:r>
          </a:p>
        </p:txBody>
      </p:sp>
      <p:sp>
        <p:nvSpPr>
          <p:cNvPr id="21" name="TextBox 21"/>
          <p:cNvSpPr txBox="1"/>
          <p:nvPr/>
        </p:nvSpPr>
        <p:spPr>
          <a:xfrm>
            <a:off x="1997743" y="4626226"/>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Project Designing</a:t>
            </a:r>
          </a:p>
        </p:txBody>
      </p:sp>
      <p:sp>
        <p:nvSpPr>
          <p:cNvPr id="22" name="TextBox 22"/>
          <p:cNvSpPr txBox="1"/>
          <p:nvPr/>
        </p:nvSpPr>
        <p:spPr>
          <a:xfrm>
            <a:off x="1997743" y="5229466"/>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Development</a:t>
            </a:r>
          </a:p>
        </p:txBody>
      </p:sp>
      <p:sp>
        <p:nvSpPr>
          <p:cNvPr id="23" name="TextBox 23"/>
          <p:cNvSpPr txBox="1"/>
          <p:nvPr/>
        </p:nvSpPr>
        <p:spPr>
          <a:xfrm>
            <a:off x="1997743" y="5832707"/>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Testing</a:t>
            </a:r>
          </a:p>
        </p:txBody>
      </p:sp>
      <p:sp>
        <p:nvSpPr>
          <p:cNvPr id="24" name="TextBox 24"/>
          <p:cNvSpPr txBox="1"/>
          <p:nvPr/>
        </p:nvSpPr>
        <p:spPr>
          <a:xfrm>
            <a:off x="1997743" y="6435948"/>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Deployment</a:t>
            </a:r>
          </a:p>
        </p:txBody>
      </p:sp>
      <p:sp>
        <p:nvSpPr>
          <p:cNvPr id="25" name="TextBox 25"/>
          <p:cNvSpPr txBox="1"/>
          <p:nvPr/>
        </p:nvSpPr>
        <p:spPr>
          <a:xfrm>
            <a:off x="1997743" y="7039189"/>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Maintenance </a:t>
            </a:r>
          </a:p>
        </p:txBody>
      </p:sp>
      <p:sp>
        <p:nvSpPr>
          <p:cNvPr id="26" name="TextBox 26"/>
          <p:cNvSpPr txBox="1"/>
          <p:nvPr/>
        </p:nvSpPr>
        <p:spPr>
          <a:xfrm>
            <a:off x="1997743" y="7642429"/>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Future Works</a:t>
            </a:r>
          </a:p>
        </p:txBody>
      </p:sp>
      <p:sp>
        <p:nvSpPr>
          <p:cNvPr id="27" name="AutoShape 27"/>
          <p:cNvSpPr/>
          <p:nvPr/>
        </p:nvSpPr>
        <p:spPr>
          <a:xfrm>
            <a:off x="6673184" y="3424302"/>
            <a:ext cx="1972820" cy="0"/>
          </a:xfrm>
          <a:prstGeom prst="line">
            <a:avLst/>
          </a:prstGeom>
          <a:ln w="485775" cap="flat">
            <a:solidFill>
              <a:srgbClr val="90113E"/>
            </a:solidFill>
            <a:prstDash val="solid"/>
            <a:headEnd type="none" w="sm" len="sm"/>
            <a:tailEnd type="none" w="sm" len="sm"/>
          </a:ln>
        </p:spPr>
        <p:txBody>
          <a:bodyPr/>
          <a:lstStyle/>
          <a:p>
            <a:endParaRPr lang="en-KE"/>
          </a:p>
        </p:txBody>
      </p:sp>
      <p:sp>
        <p:nvSpPr>
          <p:cNvPr id="28" name="AutoShape 28"/>
          <p:cNvSpPr/>
          <p:nvPr/>
        </p:nvSpPr>
        <p:spPr>
          <a:xfrm>
            <a:off x="7659594" y="4027543"/>
            <a:ext cx="2972328" cy="0"/>
          </a:xfrm>
          <a:prstGeom prst="line">
            <a:avLst/>
          </a:prstGeom>
          <a:ln w="485775" cap="flat">
            <a:solidFill>
              <a:srgbClr val="0BB6BC"/>
            </a:solidFill>
            <a:prstDash val="solid"/>
            <a:headEnd type="none" w="sm" len="sm"/>
            <a:tailEnd type="none" w="sm" len="sm"/>
          </a:ln>
        </p:spPr>
        <p:txBody>
          <a:bodyPr/>
          <a:lstStyle/>
          <a:p>
            <a:endParaRPr lang="en-KE"/>
          </a:p>
        </p:txBody>
      </p:sp>
      <p:sp>
        <p:nvSpPr>
          <p:cNvPr id="29" name="AutoShape 29"/>
          <p:cNvSpPr/>
          <p:nvPr/>
        </p:nvSpPr>
        <p:spPr>
          <a:xfrm>
            <a:off x="7659594" y="4603308"/>
            <a:ext cx="2012985" cy="0"/>
          </a:xfrm>
          <a:prstGeom prst="line">
            <a:avLst/>
          </a:prstGeom>
          <a:ln w="485775" cap="flat">
            <a:solidFill>
              <a:srgbClr val="FF66C4"/>
            </a:solidFill>
            <a:prstDash val="solid"/>
            <a:headEnd type="none" w="sm" len="sm"/>
            <a:tailEnd type="none" w="sm" len="sm"/>
          </a:ln>
        </p:spPr>
        <p:txBody>
          <a:bodyPr/>
          <a:lstStyle/>
          <a:p>
            <a:endParaRPr lang="en-KE"/>
          </a:p>
        </p:txBody>
      </p:sp>
      <p:sp>
        <p:nvSpPr>
          <p:cNvPr id="30" name="AutoShape 30"/>
          <p:cNvSpPr/>
          <p:nvPr/>
        </p:nvSpPr>
        <p:spPr>
          <a:xfrm>
            <a:off x="12631287" y="6402324"/>
            <a:ext cx="2962913" cy="0"/>
          </a:xfrm>
          <a:prstGeom prst="line">
            <a:avLst/>
          </a:prstGeom>
          <a:ln w="485775" cap="flat">
            <a:solidFill>
              <a:srgbClr val="083169"/>
            </a:solidFill>
            <a:prstDash val="solid"/>
            <a:headEnd type="none" w="sm" len="sm"/>
            <a:tailEnd type="none" w="sm" len="sm"/>
          </a:ln>
        </p:spPr>
        <p:txBody>
          <a:bodyPr/>
          <a:lstStyle/>
          <a:p>
            <a:endParaRPr lang="en-KE"/>
          </a:p>
        </p:txBody>
      </p:sp>
      <p:sp>
        <p:nvSpPr>
          <p:cNvPr id="31" name="AutoShape 31"/>
          <p:cNvSpPr/>
          <p:nvPr/>
        </p:nvSpPr>
        <p:spPr>
          <a:xfrm>
            <a:off x="14603759" y="6996645"/>
            <a:ext cx="1980882" cy="0"/>
          </a:xfrm>
          <a:prstGeom prst="line">
            <a:avLst/>
          </a:prstGeom>
          <a:ln w="485775" cap="flat">
            <a:solidFill>
              <a:srgbClr val="CF6E38"/>
            </a:solidFill>
            <a:prstDash val="solid"/>
            <a:headEnd type="none" w="sm" len="sm"/>
            <a:tailEnd type="none" w="sm" len="sm"/>
          </a:ln>
        </p:spPr>
        <p:txBody>
          <a:bodyPr/>
          <a:lstStyle/>
          <a:p>
            <a:endParaRPr lang="en-KE"/>
          </a:p>
        </p:txBody>
      </p:sp>
      <p:sp>
        <p:nvSpPr>
          <p:cNvPr id="32" name="AutoShape 32"/>
          <p:cNvSpPr/>
          <p:nvPr/>
        </p:nvSpPr>
        <p:spPr>
          <a:xfrm>
            <a:off x="15598405" y="7590073"/>
            <a:ext cx="986236" cy="0"/>
          </a:xfrm>
          <a:prstGeom prst="line">
            <a:avLst/>
          </a:prstGeom>
          <a:ln w="485775" cap="flat">
            <a:solidFill>
              <a:srgbClr val="FF5757"/>
            </a:solidFill>
            <a:prstDash val="solid"/>
            <a:headEnd type="none" w="sm" len="sm"/>
            <a:tailEnd type="none" w="sm" len="sm"/>
          </a:ln>
        </p:spPr>
        <p:txBody>
          <a:bodyPr/>
          <a:lstStyle/>
          <a:p>
            <a:endParaRPr lang="en-KE"/>
          </a:p>
        </p:txBody>
      </p:sp>
      <p:sp>
        <p:nvSpPr>
          <p:cNvPr id="33" name="AutoShape 33"/>
          <p:cNvSpPr/>
          <p:nvPr/>
        </p:nvSpPr>
        <p:spPr>
          <a:xfrm>
            <a:off x="10645368" y="5214576"/>
            <a:ext cx="3966801" cy="0"/>
          </a:xfrm>
          <a:prstGeom prst="line">
            <a:avLst/>
          </a:prstGeom>
          <a:ln w="485775" cap="flat">
            <a:solidFill>
              <a:srgbClr val="FFDE59"/>
            </a:solidFill>
            <a:prstDash val="solid"/>
            <a:headEnd type="none" w="sm" len="sm"/>
            <a:tailEnd type="none" w="sm" len="sm"/>
          </a:ln>
        </p:spPr>
        <p:txBody>
          <a:bodyPr/>
          <a:lstStyle/>
          <a:p>
            <a:endParaRPr lang="en-KE"/>
          </a:p>
        </p:txBody>
      </p:sp>
      <p:sp>
        <p:nvSpPr>
          <p:cNvPr id="34" name="AutoShape 34"/>
          <p:cNvSpPr/>
          <p:nvPr/>
        </p:nvSpPr>
        <p:spPr>
          <a:xfrm>
            <a:off x="9672578" y="5809789"/>
            <a:ext cx="3944944" cy="0"/>
          </a:xfrm>
          <a:prstGeom prst="line">
            <a:avLst/>
          </a:prstGeom>
          <a:ln w="485775" cap="flat">
            <a:solidFill>
              <a:srgbClr val="00BF63"/>
            </a:solidFill>
            <a:prstDash val="solid"/>
            <a:headEnd type="none" w="sm" len="sm"/>
            <a:tailEnd type="none" w="sm" len="sm"/>
          </a:ln>
        </p:spPr>
        <p:txBody>
          <a:bodyPr/>
          <a:lstStyle/>
          <a:p>
            <a:endParaRPr lang="en-KE"/>
          </a:p>
        </p:txBody>
      </p:sp>
      <p:sp>
        <p:nvSpPr>
          <p:cNvPr id="35" name="TextBox 35"/>
          <p:cNvSpPr txBox="1"/>
          <p:nvPr/>
        </p:nvSpPr>
        <p:spPr>
          <a:xfrm>
            <a:off x="1703359" y="343008"/>
            <a:ext cx="14733814" cy="1238250"/>
          </a:xfrm>
          <a:prstGeom prst="rect">
            <a:avLst/>
          </a:prstGeom>
        </p:spPr>
        <p:txBody>
          <a:bodyPr lIns="0" tIns="0" rIns="0" bIns="0" rtlCol="0" anchor="t">
            <a:spAutoFit/>
          </a:bodyPr>
          <a:lstStyle/>
          <a:p>
            <a:pPr marL="0" lvl="0" indent="0" algn="l">
              <a:lnSpc>
                <a:spcPts val="9719"/>
              </a:lnSpc>
            </a:pPr>
            <a:r>
              <a:rPr lang="en-US" sz="8099" b="1">
                <a:solidFill>
                  <a:srgbClr val="0BB6BC"/>
                </a:solidFill>
                <a:latin typeface="Barlow Semi-Bold"/>
                <a:ea typeface="Barlow Semi-Bold"/>
                <a:cs typeface="Barlow Semi-Bold"/>
                <a:sym typeface="Barlow Semi-Bold"/>
              </a:rPr>
              <a:t>Project Traction</a:t>
            </a:r>
          </a:p>
        </p:txBody>
      </p:sp>
      <p:sp>
        <p:nvSpPr>
          <p:cNvPr id="36" name="AutoShape 36"/>
          <p:cNvSpPr/>
          <p:nvPr/>
        </p:nvSpPr>
        <p:spPr>
          <a:xfrm>
            <a:off x="-602092" y="8998522"/>
            <a:ext cx="18890092" cy="2585870"/>
          </a:xfrm>
          <a:prstGeom prst="rect">
            <a:avLst/>
          </a:prstGeom>
          <a:solidFill>
            <a:srgbClr val="90113E"/>
          </a:solidFill>
        </p:spPr>
        <p:txBody>
          <a:bodyPr/>
          <a:lstStyle/>
          <a:p>
            <a:endParaRPr lang="en-KE"/>
          </a:p>
        </p:txBody>
      </p:sp>
      <p:sp>
        <p:nvSpPr>
          <p:cNvPr id="37" name="TextBox 3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Custom</PresentationFormat>
  <Paragraphs>117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Barlow Medium</vt:lpstr>
      <vt:lpstr>Barlow</vt:lpstr>
      <vt:lpstr>Barlow Bold</vt:lpstr>
      <vt:lpstr>Arial</vt:lpstr>
      <vt:lpstr>Garet</vt:lpstr>
      <vt:lpstr>Barlow Semi-Bold</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Copy of PLP Standard Pitch Deck Template</dc:title>
  <cp:lastModifiedBy>kev</cp:lastModifiedBy>
  <cp:revision>2</cp:revision>
  <dcterms:created xsi:type="dcterms:W3CDTF">2006-08-16T00:00:00Z</dcterms:created>
  <dcterms:modified xsi:type="dcterms:W3CDTF">2025-04-29T23:08:32Z</dcterms:modified>
  <dc:identifier>DAGl_ress5E</dc:identifier>
</cp:coreProperties>
</file>